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charts/chart2.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473" r:id="rId1"/>
  </p:sldMasterIdLst>
  <p:notesMasterIdLst>
    <p:notesMasterId r:id="rId85"/>
  </p:notesMasterIdLst>
  <p:sldIdLst>
    <p:sldId id="284" r:id="rId2"/>
    <p:sldId id="1544" r:id="rId3"/>
    <p:sldId id="2835" r:id="rId4"/>
    <p:sldId id="3016" r:id="rId5"/>
    <p:sldId id="3033" r:id="rId6"/>
    <p:sldId id="2839" r:id="rId7"/>
    <p:sldId id="1545" r:id="rId8"/>
    <p:sldId id="2842" r:id="rId9"/>
    <p:sldId id="2843" r:id="rId10"/>
    <p:sldId id="2844" r:id="rId11"/>
    <p:sldId id="1549" r:id="rId12"/>
    <p:sldId id="2847" r:id="rId13"/>
    <p:sldId id="2848" r:id="rId14"/>
    <p:sldId id="3017" r:id="rId15"/>
    <p:sldId id="3024" r:id="rId16"/>
    <p:sldId id="3020" r:id="rId17"/>
    <p:sldId id="3022" r:id="rId18"/>
    <p:sldId id="3019" r:id="rId19"/>
    <p:sldId id="2854" r:id="rId20"/>
    <p:sldId id="2855" r:id="rId21"/>
    <p:sldId id="1558" r:id="rId22"/>
    <p:sldId id="1559" r:id="rId23"/>
    <p:sldId id="1560" r:id="rId24"/>
    <p:sldId id="1561" r:id="rId25"/>
    <p:sldId id="1563" r:id="rId26"/>
    <p:sldId id="1562" r:id="rId27"/>
    <p:sldId id="1564" r:id="rId28"/>
    <p:sldId id="6540" r:id="rId29"/>
    <p:sldId id="7286" r:id="rId30"/>
    <p:sldId id="7287" r:id="rId31"/>
    <p:sldId id="1565" r:id="rId32"/>
    <p:sldId id="3031" r:id="rId33"/>
    <p:sldId id="2887" r:id="rId34"/>
    <p:sldId id="7288" r:id="rId35"/>
    <p:sldId id="7289" r:id="rId36"/>
    <p:sldId id="7290" r:id="rId37"/>
    <p:sldId id="2864" r:id="rId38"/>
    <p:sldId id="3032" r:id="rId39"/>
    <p:sldId id="7291" r:id="rId40"/>
    <p:sldId id="7292" r:id="rId41"/>
    <p:sldId id="7293" r:id="rId42"/>
    <p:sldId id="5985" r:id="rId43"/>
    <p:sldId id="1567" r:id="rId44"/>
    <p:sldId id="1568" r:id="rId45"/>
    <p:sldId id="1569" r:id="rId46"/>
    <p:sldId id="1570" r:id="rId47"/>
    <p:sldId id="1571" r:id="rId48"/>
    <p:sldId id="1572" r:id="rId49"/>
    <p:sldId id="1573" r:id="rId50"/>
    <p:sldId id="1574" r:id="rId51"/>
    <p:sldId id="1575" r:id="rId52"/>
    <p:sldId id="7296" r:id="rId53"/>
    <p:sldId id="1576" r:id="rId54"/>
    <p:sldId id="1577" r:id="rId55"/>
    <p:sldId id="1578" r:id="rId56"/>
    <p:sldId id="1579" r:id="rId57"/>
    <p:sldId id="1580" r:id="rId58"/>
    <p:sldId id="1581" r:id="rId59"/>
    <p:sldId id="1582" r:id="rId60"/>
    <p:sldId id="1587" r:id="rId61"/>
    <p:sldId id="1588" r:id="rId62"/>
    <p:sldId id="1589" r:id="rId63"/>
    <p:sldId id="1590" r:id="rId64"/>
    <p:sldId id="1591" r:id="rId65"/>
    <p:sldId id="1592" r:id="rId66"/>
    <p:sldId id="1593" r:id="rId67"/>
    <p:sldId id="1594" r:id="rId68"/>
    <p:sldId id="1595" r:id="rId69"/>
    <p:sldId id="1596" r:id="rId70"/>
    <p:sldId id="1597" r:id="rId71"/>
    <p:sldId id="1602" r:id="rId72"/>
    <p:sldId id="1603" r:id="rId73"/>
    <p:sldId id="7295" r:id="rId74"/>
    <p:sldId id="1634" r:id="rId75"/>
    <p:sldId id="1635" r:id="rId76"/>
    <p:sldId id="1636" r:id="rId77"/>
    <p:sldId id="1637" r:id="rId78"/>
    <p:sldId id="1626" r:id="rId79"/>
    <p:sldId id="1629" r:id="rId80"/>
    <p:sldId id="1630" r:id="rId81"/>
    <p:sldId id="1631" r:id="rId82"/>
    <p:sldId id="1632" r:id="rId83"/>
    <p:sldId id="1633" r:id="rId8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F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45" autoAdjust="0"/>
    <p:restoredTop sz="87417" autoAdjust="0"/>
  </p:normalViewPr>
  <p:slideViewPr>
    <p:cSldViewPr>
      <p:cViewPr varScale="1">
        <p:scale>
          <a:sx n="140" d="100"/>
          <a:sy n="140" d="100"/>
        </p:scale>
        <p:origin x="2292"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oleObject" Target="Untitled%201:Users:tongpingliu:sheriff:sheriff:figure:sheriffoverhead.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Untitled%201:Users:tongpingliu:sheriff:sheriff:figure:sheriffoverhea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0001738845144401"/>
          <c:y val="2.04081632653061E-2"/>
          <c:w val="0.89998261154855597"/>
          <c:h val="0.74497134286785605"/>
        </c:manualLayout>
      </c:layout>
      <c:barChart>
        <c:barDir val="col"/>
        <c:grouping val="clustered"/>
        <c:varyColors val="0"/>
        <c:ser>
          <c:idx val="1"/>
          <c:order val="0"/>
          <c:tx>
            <c:strRef>
              <c:f>Sheet1!$C$1</c:f>
              <c:strCache>
                <c:ptCount val="1"/>
                <c:pt idx="0">
                  <c:v>Expectation</c:v>
                </c:pt>
              </c:strCache>
            </c:strRef>
          </c:tx>
          <c:spPr>
            <a:solidFill>
              <a:srgbClr val="008000"/>
            </a:solidFill>
          </c:spPr>
          <c:invertIfNegative val="0"/>
          <c:cat>
            <c:numRef>
              <c:f>Sheet1!$A$2:$A$5</c:f>
              <c:numCache>
                <c:formatCode>General</c:formatCode>
                <c:ptCount val="4"/>
                <c:pt idx="0">
                  <c:v>1</c:v>
                </c:pt>
                <c:pt idx="1">
                  <c:v>2</c:v>
                </c:pt>
                <c:pt idx="2">
                  <c:v>4</c:v>
                </c:pt>
                <c:pt idx="3">
                  <c:v>8</c:v>
                </c:pt>
              </c:numCache>
            </c:numRef>
          </c:cat>
          <c:val>
            <c:numRef>
              <c:f>Sheet1!$C$2:$C$5</c:f>
              <c:numCache>
                <c:formatCode>General</c:formatCode>
                <c:ptCount val="4"/>
                <c:pt idx="0">
                  <c:v>84</c:v>
                </c:pt>
                <c:pt idx="1">
                  <c:v>42</c:v>
                </c:pt>
                <c:pt idx="2">
                  <c:v>21</c:v>
                </c:pt>
                <c:pt idx="3">
                  <c:v>10.5</c:v>
                </c:pt>
              </c:numCache>
            </c:numRef>
          </c:val>
          <c:extLst>
            <c:ext xmlns:c16="http://schemas.microsoft.com/office/drawing/2014/chart" uri="{C3380CC4-5D6E-409C-BE32-E72D297353CC}">
              <c16:uniqueId val="{00000000-FCE8-4807-885B-A4BCC88C2196}"/>
            </c:ext>
          </c:extLst>
        </c:ser>
        <c:dLbls>
          <c:showLegendKey val="0"/>
          <c:showVal val="0"/>
          <c:showCatName val="0"/>
          <c:showSerName val="0"/>
          <c:showPercent val="0"/>
          <c:showBubbleSize val="0"/>
        </c:dLbls>
        <c:gapWidth val="150"/>
        <c:axId val="143362544"/>
        <c:axId val="440332912"/>
      </c:barChart>
      <c:catAx>
        <c:axId val="143362544"/>
        <c:scaling>
          <c:orientation val="minMax"/>
        </c:scaling>
        <c:delete val="0"/>
        <c:axPos val="b"/>
        <c:title>
          <c:tx>
            <c:rich>
              <a:bodyPr/>
              <a:lstStyle/>
              <a:p>
                <a:pPr>
                  <a:defRPr sz="1800" b="1">
                    <a:latin typeface="Garamond"/>
                    <a:cs typeface="Garamond"/>
                  </a:defRPr>
                </a:pPr>
                <a:r>
                  <a:rPr lang="en-US" sz="1800" b="1">
                    <a:latin typeface="Garamond"/>
                    <a:cs typeface="Garamond"/>
                  </a:rPr>
                  <a:t>Number of threads</a:t>
                </a:r>
              </a:p>
            </c:rich>
          </c:tx>
          <c:overlay val="0"/>
        </c:title>
        <c:numFmt formatCode="General" sourceLinked="1"/>
        <c:majorTickMark val="out"/>
        <c:minorTickMark val="none"/>
        <c:tickLblPos val="nextTo"/>
        <c:txPr>
          <a:bodyPr/>
          <a:lstStyle/>
          <a:p>
            <a:pPr>
              <a:defRPr sz="1800" b="1"/>
            </a:pPr>
            <a:endParaRPr lang="en-US"/>
          </a:p>
        </c:txPr>
        <c:crossAx val="440332912"/>
        <c:crosses val="autoZero"/>
        <c:auto val="1"/>
        <c:lblAlgn val="ctr"/>
        <c:lblOffset val="100"/>
        <c:noMultiLvlLbl val="0"/>
      </c:catAx>
      <c:valAx>
        <c:axId val="440332912"/>
        <c:scaling>
          <c:orientation val="minMax"/>
        </c:scaling>
        <c:delete val="0"/>
        <c:axPos val="l"/>
        <c:majorGridlines/>
        <c:numFmt formatCode="General" sourceLinked="1"/>
        <c:majorTickMark val="out"/>
        <c:minorTickMark val="none"/>
        <c:tickLblPos val="nextTo"/>
        <c:crossAx val="143362544"/>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Sheet1!$B$1</c:f>
              <c:strCache>
                <c:ptCount val="1"/>
                <c:pt idx="0">
                  <c:v>Reality</c:v>
                </c:pt>
              </c:strCache>
            </c:strRef>
          </c:tx>
          <c:spPr>
            <a:solidFill>
              <a:srgbClr val="FF0000"/>
            </a:solidFill>
          </c:spPr>
          <c:invertIfNegative val="0"/>
          <c:cat>
            <c:numRef>
              <c:f>Sheet1!$A$2:$A$5</c:f>
              <c:numCache>
                <c:formatCode>General</c:formatCode>
                <c:ptCount val="4"/>
                <c:pt idx="0">
                  <c:v>1</c:v>
                </c:pt>
                <c:pt idx="1">
                  <c:v>2</c:v>
                </c:pt>
                <c:pt idx="2">
                  <c:v>4</c:v>
                </c:pt>
                <c:pt idx="3">
                  <c:v>8</c:v>
                </c:pt>
              </c:numCache>
            </c:numRef>
          </c:cat>
          <c:val>
            <c:numRef>
              <c:f>Sheet1!$B$2:$B$5</c:f>
              <c:numCache>
                <c:formatCode>General</c:formatCode>
                <c:ptCount val="4"/>
                <c:pt idx="0">
                  <c:v>84</c:v>
                </c:pt>
                <c:pt idx="1">
                  <c:v>103</c:v>
                </c:pt>
                <c:pt idx="2">
                  <c:v>102</c:v>
                </c:pt>
                <c:pt idx="3">
                  <c:v>130.30000000000001</c:v>
                </c:pt>
              </c:numCache>
            </c:numRef>
          </c:val>
          <c:extLst>
            <c:ext xmlns:c16="http://schemas.microsoft.com/office/drawing/2014/chart" uri="{C3380CC4-5D6E-409C-BE32-E72D297353CC}">
              <c16:uniqueId val="{00000000-05E4-4499-91A7-991C86317D18}"/>
            </c:ext>
          </c:extLst>
        </c:ser>
        <c:ser>
          <c:idx val="1"/>
          <c:order val="1"/>
          <c:tx>
            <c:strRef>
              <c:f>Sheet1!$C$1</c:f>
              <c:strCache>
                <c:ptCount val="1"/>
                <c:pt idx="0">
                  <c:v>Expectation</c:v>
                </c:pt>
              </c:strCache>
            </c:strRef>
          </c:tx>
          <c:spPr>
            <a:solidFill>
              <a:srgbClr val="008000"/>
            </a:solidFill>
          </c:spPr>
          <c:invertIfNegative val="0"/>
          <c:cat>
            <c:numRef>
              <c:f>Sheet1!$A$2:$A$5</c:f>
              <c:numCache>
                <c:formatCode>General</c:formatCode>
                <c:ptCount val="4"/>
                <c:pt idx="0">
                  <c:v>1</c:v>
                </c:pt>
                <c:pt idx="1">
                  <c:v>2</c:v>
                </c:pt>
                <c:pt idx="2">
                  <c:v>4</c:v>
                </c:pt>
                <c:pt idx="3">
                  <c:v>8</c:v>
                </c:pt>
              </c:numCache>
            </c:numRef>
          </c:cat>
          <c:val>
            <c:numRef>
              <c:f>Sheet1!$C$2:$C$5</c:f>
              <c:numCache>
                <c:formatCode>General</c:formatCode>
                <c:ptCount val="4"/>
                <c:pt idx="0">
                  <c:v>84</c:v>
                </c:pt>
                <c:pt idx="1">
                  <c:v>42</c:v>
                </c:pt>
                <c:pt idx="2">
                  <c:v>21</c:v>
                </c:pt>
                <c:pt idx="3">
                  <c:v>10.5</c:v>
                </c:pt>
              </c:numCache>
            </c:numRef>
          </c:val>
          <c:extLst>
            <c:ext xmlns:c16="http://schemas.microsoft.com/office/drawing/2014/chart" uri="{C3380CC4-5D6E-409C-BE32-E72D297353CC}">
              <c16:uniqueId val="{00000001-05E4-4499-91A7-991C86317D18}"/>
            </c:ext>
          </c:extLst>
        </c:ser>
        <c:dLbls>
          <c:showLegendKey val="0"/>
          <c:showVal val="0"/>
          <c:showCatName val="0"/>
          <c:showSerName val="0"/>
          <c:showPercent val="0"/>
          <c:showBubbleSize val="0"/>
        </c:dLbls>
        <c:gapWidth val="150"/>
        <c:axId val="290254016"/>
        <c:axId val="438085792"/>
      </c:barChart>
      <c:catAx>
        <c:axId val="290254016"/>
        <c:scaling>
          <c:orientation val="minMax"/>
        </c:scaling>
        <c:delete val="0"/>
        <c:axPos val="b"/>
        <c:title>
          <c:tx>
            <c:rich>
              <a:bodyPr/>
              <a:lstStyle/>
              <a:p>
                <a:pPr>
                  <a:defRPr sz="1800" b="1">
                    <a:latin typeface="Garamond"/>
                    <a:cs typeface="Garamond"/>
                  </a:defRPr>
                </a:pPr>
                <a:r>
                  <a:rPr lang="en-US" sz="1800" b="1">
                    <a:latin typeface="Garamond"/>
                    <a:cs typeface="Garamond"/>
                  </a:rPr>
                  <a:t>Number of threads</a:t>
                </a:r>
              </a:p>
            </c:rich>
          </c:tx>
          <c:overlay val="0"/>
        </c:title>
        <c:numFmt formatCode="General" sourceLinked="1"/>
        <c:majorTickMark val="out"/>
        <c:minorTickMark val="none"/>
        <c:tickLblPos val="nextTo"/>
        <c:txPr>
          <a:bodyPr/>
          <a:lstStyle/>
          <a:p>
            <a:pPr>
              <a:defRPr sz="1800" b="1"/>
            </a:pPr>
            <a:endParaRPr lang="en-US"/>
          </a:p>
        </c:txPr>
        <c:crossAx val="438085792"/>
        <c:crosses val="autoZero"/>
        <c:auto val="1"/>
        <c:lblAlgn val="ctr"/>
        <c:lblOffset val="100"/>
        <c:noMultiLvlLbl val="0"/>
      </c:catAx>
      <c:valAx>
        <c:axId val="438085792"/>
        <c:scaling>
          <c:orientation val="minMax"/>
        </c:scaling>
        <c:delete val="0"/>
        <c:axPos val="l"/>
        <c:majorGridlines/>
        <c:numFmt formatCode="General" sourceLinked="1"/>
        <c:majorTickMark val="out"/>
        <c:minorTickMark val="none"/>
        <c:tickLblPos val="nextTo"/>
        <c:crossAx val="290254016"/>
        <c:crosses val="autoZero"/>
        <c:crossBetween val="between"/>
      </c:valAx>
    </c:plotArea>
    <c:plotVisOnly val="1"/>
    <c:dispBlanksAs val="gap"/>
    <c:showDLblsOverMax val="0"/>
  </c:chart>
  <c:externalData r:id="rId1">
    <c:autoUpdate val="0"/>
  </c:externalData>
</c:chartSpac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0:41:11.73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16383,'50'0'0,"0"4"0,-12-4 0,6 7 0,16-2 0,-4 0 0,30 3 0,-15-7 0,21 8 0,-13-8 0,9 3 0,2-4 0,-16 0 0,6 0 0,-28 0 0,27-4 0,-14 3 0,7-4 0,7 5 0,-14 0 0,22 0 0,-14 0 0,25 5 0,-26-4 0,24 3 0,-33-4 0,13 4 0,-25-3 0,2 7 0,-15-8 0,15 4 0,-12-4 0,17 0 0,-13 0 0,4 3 0,5-2 0,1 3 0,-9-4 0,10 4 0,-5-3 0,11 3 0,8-4 0,2 0 0,-3 3 0,1-2 0,16 3 0,-9-4 0,22 4 0,-16-3 0,6 8 0,6-8 0,-43 1 0,2 0 0,2-2 0,1 0 0,2 0 0,-1 0 0,-1 0 0,-1 0 0,-2 0 0,-2 0 0,48 0 0,-30 0 0,13 0 0,-30 0 0,23 0 0,-30 0 0,16-4 0,-16 3 0,-6-3 0,10 4 0,-31 0 0,21 0 0,-12-3 0,-4 2 0,6-2 0,-20 3 0,19 0 0,-17 0 0,27 0 0,-18 0 0,15 0 0,16 0 0,6 0 0,31 0 0,6 0 0,-20 0 0,-20 2 0,0 0 0,34-1 0,3 4 0,-37-5 0,0 0 0,43 0 0,-3 0 0,-28 0 0,-3 0 0,1 0 0,-2 0 0,4 0 0,23 0 0,7 0 0,-43 0 0,-3 0 0,10 0 0,14 0 0,0 0 0,-1 0 0,-4 0 0,18 0 0,-18 0 0,-1 0 0,25-5 0,-49 4 0,54-3 0,-28 0 0,3 3 0,10-8 0,-37 8 0,13-6 0,-22 6 0,-7-5 0,-5 5 0,12-5 0,-14 6 0,8-6 0,-12 6 0,-9-2 0,13 2 0,-7-3 0,14 2 0,-12-2 0,21 3 0,-9 0 0,0 0 0,8 0 0,-14 0 0,0-2 0,4 2 0,-19-2 0,11 0 0,-7-1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0:43:57.517"/>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0 67 16383,'49'-10'0,"10"-1"0,-44 8 0,36-1 0,-11-6 0,21 4 0,-16-2 0,-9 2 0,-21 5 0,-4-1 0,6 0 0,4-1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0:41:15.09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15 16383,'57'-3'0,"-4"1"0,-5-2 0,3 3 0,14-3 0,12 4 0,8 0 0,15 0 0,-32 0 0,1 0 0,-10 0 0,2 0 0,17 0 0,2 0 0,-9 0 0,-1 0 0,4 0 0,5 0 0,-11 1 0,3 1 0,-1 0 0,20-2 0,0 1 0,-19 2 0,2 0 0,-2 0 0,18 0 0,-3 0 0,0 0 0,-2 0 0,-5 1 0,0 1 0,12-2 0,-1 0 0,-15-1 0,-2 1 0,11 0 0,-2-1 0,-14 0 0,-1 0 0,10 1 0,0 0 0,-17 0 0,0-1 0,14 3 0,-2-1 0,25-2 0,-2 2 0,2-4 0,-26 4 0,10-3 0,-25 3 0,8-4 0,-7 0 0,13 0 0,-8 0 0,9 0 0,-4 0 0,5 4 0,0 1 0,5 0 0,-24-1 0,24 0 0,-24 1 0,34 0 0,-17 3 0,-5-7 0,-17 2 0,-10-3 0,0 0 0,10 0 0,-3 0 0,9 0 0,17 4 0,-32-3 0,29 3 0,-40-4 0,20 0 0,-14 0 0,13 0 0,-8 0 0,0 0 0,38 0 0,-25 0 0,39 0 0,-29 0 0,8 0 0,-8 0 0,4 0 0,-6 0 0,6 0 0,-14 0 0,16 0 0,-6 0 0,21 0 0,-19 0 0,20 4 0,-16-3 0,-4 3 0,35-4 0,-22 0 0,9 0 0,9 4 0,-46-3 0,40 3 0,-30-4 0,8 0 0,1 0 0,-32 0 0,6 0 0,3 0 0,-18 0 0,34 0 0,-30 0 0,36 0 0,-35 0 0,20 0 0,-6 0 0,-14 0 0,14 0 0,-4 0 0,-12 0 0,7 0 0,3 0 0,-20 0 0,20 0 0,-24 0 0,24 0 0,-14 0 0,15-3 0,-20 3 0,25-3 0,-20 3 0,15-2 0,6 1 0,-5-1 0,5 2 0,-2 0 0,-27 0 0,17 0 0,-17 0 0,7 0 0,10-4 0,-15 3 0,35-3 0,-35 4 0,15 0 0,1 0 0,-17 0 0,27-3 0,-32 2 0,16-2 0,-12 3 0,0 0 0,1 0 0,-8 0 0,6-2 0,-2 0 0,1-2 0,-2-1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0:41:44.735"/>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1 16383,'43'0'0,"-6"0"0,-17 0 0,1 0 0,5 0 0,1 0 0,-6 0 0,4 0 0,-9 0 0,19 0 0,-16 0 0,11 0 0,-15 0 0,15 0 0,-6 0 0,12 3 0,-9-2 0,-1 4 0,5 0 0,2-2 0,5 4 0,-14-6 0,11 6 0,-16-7 0,13 7 0,-11-7 0,-4 5 0,2-4 0,-6 0 0,4-1 0,4 0 0,-12 0 0,15 0 0,-13 0 0,4-1 0,3 0 0,0-1 0,-1 2 0,12 4 0,-15-3 0,27 6 0,-23-7 0,12 6 0,1-5 0,-16 3 0,15-4 0,-8 2 0,-10-2 0,9 0 0,-6 0 0,-5 0 0,23-2 0,-18 0 0,11-1 0,-12-1 0,13 3 0,-8-1 0,11 0 0,-18 1 0,2-1 0,8 2 0,-8-2 0,8 2 0,-9-2 0,-1 2 0,7-4 0,-6 4 0,3-6 0,2 4 0,-2-2 0,-1 0 0,1 0 0,-5-1 0,5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0:41:48.297"/>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0 104 16383,'68'-14'0,"-3"1"0,-11 9 0,6-4 0,12 7 0,2-3 0,18 4 0,-11 0 0,12 0 0,-4 0 0,11 0 0,-13 0 0,-22 2 0,3 1 0,-9-1 0,0 1 0,5 2 0,3 0 0,15 0 0,-3 0 0,-23 0 0,-2 0 0,17 0 0,0 0 0,-18-3 0,0 1 0,18 4 0,0 0 0,-13-6 0,-1 0 0,14 6 0,0-1 0,-17-5 0,-2 0 0,4 3 0,0 0 0,0-3 0,0-1 0,4 2 0,-2 1 0,39 1 0,-39-4 0,-3 1 0,17 3 0,19-4 0,-19 0 0,1 0 0,9 0 0,-3 0 0,-1 0 0,4 4 0,-3-3 0,-1 7 0,-6-7 0,-1 7 0,-10-7 0,5 7 0,-21-7 0,17 3 0,0-4 0,-8 0 0,34 0 0,-19 0 0,7 0 0,-23 0 0,-1 0 0,5 0 0,-4 0 0,4 0 0,35 0 0,1-4 0,-30 2 0,1-2 0,-9-2 0,0-2 0,16 3 0,0-1 0,-18-1 0,-1 0 0,13 2 0,0 1 0,-14-1 0,-2 0 0,0 2 0,2 1 0,12-3 0,-1 1 0,27 3 0,3-4 0,-36 3 0,-2 0 0,23 1 0,3-7 0,-2 7 0,-41-2 0,20-1 0,-18 3 0,0-5 0,-3 5 0,-10-2 0,6 0 0,-5 2 0,26-5 0,-6 1 0,5-2 0,-5 3 0,-4 1 0,-3 3 0,8 0 0,-15 0 0,13 0 0,-11 0 0,18 4 0,-3-4 0,-5 7 0,18-2 0,-16 0 0,32-1 0,-19 0 0,20-4 0,-8 4 0,-20-1 0,0-1 0,38-1 0,-35 1 0,-1 0 0,29 2 0,-10-2 0,13 2 0,-16-4 0,7 3 0,9-2 0,-21 3 0,11 0 0,0-3 0,-21 2 0,16 1 0,-22-3 0,-5 3 0,-1-4 0,-10 0 0,-2-3 0,0 2 0,-11-2 0,19-1 0,-8 0 0,13-1 0,-11-1 0,7 6 0,-1-6 0,-3 3 0,24-6 0,-34 6 0,46-5 0,-34 7 0,40-3 0,-40 4 0,34 0 0,-40 0 0,29 0 0,-30 0 0,25 0 0,-26 0 0,32-4 0,-30 3 0,14-3 0,-4 0 0,-17 3 0,10-3 0,-5 4 0,-11 0 0,16 0 0,1 0 0,-5 0 0,5 0 0,9 0 0,-23 0 0,23 0 0,-32 0 0,6 0 0,3-3 0,-7 2 0,9-2 0,-12 3 0,18 0 0,-14-2 0,13 1 0,-17 0 0,0 1 0,9-2 0,-8 1 0,6-2 0,-3 2 0,-3-1 0,30 1 0,-23-2 0,24 1 0,-12-4 0,-3 2 0,7 0 0,-15 1 0,-1 3 0,-5 0 0,-1 0 0,3-2 0,-2 1 0,3-2 0,-4 2 0,2-2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0:41:55.971"/>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24 16383,'67'-6'0,"-1"2"0,-6 1 0,11 3 0,2-5 0,16 4 0,-5-3 0,-25 4 0,1 0 0,36 0 0,-18 0 0,0 0 0,-21 0 0,0 0 0,25 0 0,0 0 0,-25 2 0,-2 1 0,8-3 0,-1 1 0,33 3 0,5-4 0,-49 2 0,-1 0 0,1-2 0,0 1 0,-1 3 0,-1 1 0,36-4 0,2 7 0,-13-7 0,3 3 0,-5-4 0,-26 0 0,20 0 0,-19 0 0,19 0 0,-15 0 0,6 0 0,-17 0 0,-1 0 0,1 0 0,-22 0 0,22 0 0,-1 0 0,-4 0 0,26 0 0,-35 0 0,51 0 0,-43 0 0,58 0 0,-51 0 0,32 0 0,-9 0 0,-15 0 0,50 0 0,-47 0 0,7 0 0,2 0 0,-2 0 0,6 0 0,1 0 0,-7 0 0,4 0 0,-1 0 0,-4 0 0,2 0 0,0 0 0,4 0 0,-2 0 0,2 0 0,11 0 0,-11 0 0,-1 0 0,6 0 0,20 4 0,-8-3 0,-19 3 0,18-1 0,-1-2 0,-17 3 0,19 0 0,9-3 0,-22 2 0,24-3 0,-35 0 0,-2 0 0,17 0 0,-20 2 0,2 0 0,37-1 0,-33 3 0,3-4 0,-2 0 0,-15 0 0,8 0 0,0 0 0,-13 0 0,44 0 0,-40 0 0,10 0 0,9 0 0,-18 0 0,56 0 0,-44 0 0,24 0 0,-31 0 0,31 0 0,-29 0 0,28 0 0,-15 0 0,-15 0 0,14 0 0,-25-3 0,-5 2 0,24-3 0,-20 4 0,21 0 0,2 0 0,-2 0 0,-4 0 0,11 0 0,-38 0 0,50 0 0,-43 0 0,48-4 0,-19 3 0,1-3 0,20 4 0,-42 0 0,42 0 0,-40 0 0,39 0 0,-30 0 0,13 0 0,-7 0 0,-13 0 0,7 0 0,-14 0 0,-7 0 0,-2 0 0,-9 0 0,6 0 0,-9 0 0,6 0 0,-5 0 0,-1 0 0,11 0 0,2 0 0,-1 0 0,16 0 0,-12 0 0,0 0 0,12 0 0,-31 0 0,15 0 0,-3 0 0,-8 0 0,21 0 0,-23 0 0,23 0 0,-21 0 0,11 0 0,5 0 0,-15 0 0,16-2 0,4 1 0,-14-1 0,21 2 0,-11 0 0,-12 0 0,16 0 0,-7 0 0,-4 0 0,16 0 0,-11 0 0,0 0 0,11 0 0,-26 0 0,26 0 0,-26 0 0,26 0 0,-26 0 0,21 0 0,-25 0 0,19 0 0,-19 0 0,10 0 0,0 0 0,-8 0 0,8 0 0,5 4 0,-14-3 0,13 2 0,4 1 0,-13-3 0,15 3 0,-10-4 0,-11 0 0,7 0 0,-1 0 0,-9 0 0,13 0 0,-7 0 0,-3 0 0,5 0 0,-6 0 0,12 0 0,-10 0 0,6 0 0,-9 0 0,4 0 0,14-2 0,-8 2 0,3-4 0,-10 4 0,-6-2 0,15 2 0,-13-2 0,11 2 0,6-4 0,-11 3 0,15-3 0,-20 4 0,2-2 0,2 0 0,-1 1 0,3-2 0,-4 2 0,0-2 0,2 2 0,-1-2 0,1 2 0,-2-1 0,3 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0:41:59.011"/>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56 16383,'47'-5'0,"2"3"0,-11-5 0,6 3 0,10-1 0,11-3 0,-12 7 0,31-3 0,-30 4 0,-4-2 0,1 0 0,21 1 0,26-8 0,-25 8 0,-18-1 0,3 0 0,33 2 0,-29 0 0,1 0 0,-12 0 0,-1 0 0,3 2 0,0 0 0,-2-1 0,-1-1 0,3 4 0,-1 1 0,45 0 0,-18 4 0,-29-6 0,0-1 0,27 6 0,-25-7 0,1-1 0,42 9 0,-31-8 0,19 3 0,-25-4 0,0 0 0,9 0 0,-22 0 0,0 0 0,17 0 0,-31 0 0,41 0 0,-19 0 0,30 0 0,-5 0 0,5 0 0,6 0 0,-25 0 0,25 4 0,-15 2 0,-21-4 0,0 1 0,30 5 0,17-7 0,-21 2 0,-3-3 0,24 0 0,-14 0 0,-4 0 0,-28 0 0,-3 0 0,4 0 0,40 0 0,-51 0 0,44 0 0,-54 0 0,38 0 0,-42 0 0,38 0 0,-40 0 0,34 0 0,-46 0 0,28 0 0,-31 0 0,22 0 0,-2 0 0,-3 0 0,12 0 0,9 0 0,-18 0 0,24 4 0,-30-4 0,30 4 0,-19-4 0,15 0 0,-22 0 0,11 0 0,-12 0 0,6 0 0,-16 0 0,-5 0 0,15 3 0,-11-2 0,16 3 0,-14-4 0,6 0 0,-1 0 0,21 0 0,6 0 0,4 0 0,-3 0 0,-16 0 0,0 0 0,0 0 0,-1 0 0,16 0 0,-16 0 0,4 0 0,-21 0 0,-5 0 0,0 0 0,4 0 0,-4 0 0,1 0 0,2-2 0,-6 1 0,12-1 0,-3 2 0,21 0 0,-12 0 0,11 0 0,1 0 0,-12 0 0,12 0 0,9 0 0,-13 0 0,40 0 0,-20 0 0,-1 0 0,10 0 0,-36 0 0,26 0 0,-36 0 0,8 0 0,-12 0 0,-3 0 0,10 0 0,-14 0 0,18 0 0,-17 0 0,9 0 0,-4-3 0,-3 2 0,7-2 0,5 3 0,-7-2 0,7 2 0,-13-2 0,17 2 0,-16-2 0,16 1 0,-20-1 0,15-1 0,-12 2 0,9-2 0,-7 1 0,0 0 0,4-2 0,-4 0 0,2 0 0,-2 1 0,1 1 0,3 1 0,-4-2 0,1 1 0,1-1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0:43:48.907"/>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1 0 16383,'95'0'0,"-15"0"0,1 4 0,-4 1 0,8 9 0,-21-6 0,2-1 0,-12 1 0,1-1 0,18 3 0,1-1 0,-16-3 0,-2-1 0,-2 2 0,-1 0 0,2-1 0,-1-2 0,37 1 0,-41-2 0,0-2 0,29-1 0,-28 0 0,0 0 0,31 0 0,-32-1 0,0-2 0,33-2 0,-11-4 0,-11 4 0,-12-2 0,-1 6 0,-9-5 0,-10 5 0,-4-3 0,-13 4 0,3 0 0,7 0 0,5 0 0,-6 0 0,9 0 0,-7 0 0,9 0 0,6 0 0,5 0 0,1 0 0,10-3 0,-13 2 0,25-7 0,-2 2 0,30 1 0,-18-3 0,24 7 0,-34-2 0,16 3 0,-21 0 0,-2 0 0,-9 0 0,-11 0 0,7 0 0,-12 0 0,15 0 0,-15 0 0,21 0 0,-18 0 0,7 0 0,1 0 0,-6 4 0,-4-3 0,21 2 0,-26 1 0,18-3 0,-11 5 0,1-1 0,-10-1 0,12 3 0,-11-6 0,19 6 0,-4-6 0,-10 2 0,16-3 0,-5 0 0,-3 0 0,24 0 0,-25 0 0,10 0 0,5 0 0,-31 0 0,26 0 0,-22 0 0,13 0 0,-9 0 0,9 0 0,-3 0 0,10 0 0,5 0 0,1 0 0,1 0 0,-2-3 0,0 2 0,-13-3 0,10 1 0,-12 2 0,10-7 0,-15 8 0,7-4 0,-14 4 0,-2 0 0,4 0 0,-19 0 0,7 0 0,-9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0:43:52.181"/>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0 43 16383,'59'-14'0,"-4"1"0,-2 8 0,-11-1 0,26 5 0,-21-2 0,27 3 0,-16 0 0,18 0 0,-9 0 0,10 0 0,1 0 0,16 0 0,-42 2 0,2 0 0,7-1 0,2-1 0,0 2 0,-1 1 0,5-1 0,-1 0 0,-3 0 0,-2 1 0,4 4 0,-1 1 0,-8-3 0,-3 1 0,41 7 0,-3 1 0,-15-4 0,17 0 0,-9-6 0,-6-4 0,-1 0 0,-15 0 0,-8 0 0,-11 0 0,5 0 0,-3 0 0,20-4 0,-9 3 0,-10-3 0,14 4 0,-18 0 0,29 0 0,-20 0 0,17 0 0,-11 0 0,0 0 0,21 0 0,-34 0 0,40 0 0,-41 3 0,35 2 0,-40-1 0,34 5 0,-41-8 0,46 7 0,-38-7 0,44 3 0,-45-4 0,39 4 0,-39-3 0,11 1 0,2 0 0,-3-2 0,32 0 0,-17 0 0,2 0 0,-2 0 0,9 4 0,-10 2 0,-3-1 0,30-1 0,-40-4 0,46 0 0,-20 0 0,0 0 0,-22-2 0,-2-1 0,2 2 0,36-3 0,-8 0 0,-19 2 0,-5-2 0,1 0 0,10 3 0,-4-4 0,0 1 0,11 3 0,-13-2 0,2 1 0,25 2 0,2 0 0,9 0 0,-40 0 0,-10 0 0,2 0 0,33 4 0,13-3 0,-19 7 0,-18-3 0,-18-1 0,-6 3 0,1-6 0,0 2 0,-14-3 0,16 0 0,-14 0 0,6 0 0,9 0 0,3 0 0,-8 0 0,30 0 0,-40 0 0,46-8 0,-19 2 0,4-4 0,20-2 0,-38 10 0,44-11 0,-45 9 0,14 0 0,-11 1 0,-11 3 0,32-4 0,-30 3 0,46-3 0,-44 4 0,40 0 0,-49 0 0,15 0 0,-24 0 0,25 0 0,-21 0 0,20 0 0,-4 0 0,-6 0 0,37-4 0,-29 3 0,35-4 0,-31 5 0,36 0 0,-34 0 0,50 0 0,-44 0 0,45 0 0,-51 0 0,38 0 0,-49 0 0,24 0 0,6 0 0,13 0 0,-6 0 0,18 5 0,-35-4 0,3 3 0,16-4 0,-39 0 0,49 0 0,-48 0 0,38 0 0,-42 0 0,22 0 0,-28 0 0,21 0 0,-29 0 0,23 0 0,-24 0 0,7 0 0,2 0 0,-13 0 0,29 0 0,-27-2 0,16 1 0,3 0 0,-7-2 0,37-2 0,-15-3 0,3 3 0,12-3 0,-31 7 0,36-3 0,-10 4 0,1 0 0,15 0 0,-36 0 0,35 0 0,-8 0 0,-9 0 0,2 0 0,-41 0 0,1 0 0,-2-1 0,3-2 0,-5 1 0,11-2 0,-15 2 0,14 0 0,-6-2 0,1 3 0,-1-3 0,-7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10:43:55.993"/>
    </inkml:context>
    <inkml:brush xml:id="br0">
      <inkml:brushProperty name="width" value="0.3" units="cm"/>
      <inkml:brushProperty name="height" value="0.6" units="cm"/>
      <inkml:brushProperty name="color" value="#FF40FF"/>
      <inkml:brushProperty name="tip" value="rectangle"/>
      <inkml:brushProperty name="rasterOp" value="maskPen"/>
    </inkml:brush>
  </inkml:definitions>
  <inkml:trace contextRef="#ctx0" brushRef="#br0">1 28 16383,'84'-4'0,"-6"-4"0,-3 8 0,-11-4 0,22 4 0,-7 0 0,11 0 0,-31 0 0,1 0 0,-7 0 0,0 0 0,13-1 0,1 2 0,-5 1 0,-1 0 0,-2-2 0,1 1 0,2 4 0,-1-1 0,-10-3 0,0-1 0,8 4 0,1 1 0,-1-2 0,1-1 0,-2 1 0,0 0 0,0 1 0,-1 1 0,1-3 0,-2 1 0,29 2 0,-28-2 0,-1-1 0,23-2 0,10 4 0,-16-3 0,-7 3 0,-12-4 0,-10 0 0,4 0 0,-4 4 0,5-3 0,0 2 0,0-3 0,-15 0 0,17 0 0,-6 0 0,12 0 0,17 0 0,-16 0 0,23 0 0,-13 4 0,15-3 0,-10 3 0,-6-4 0,2 0 0,-12 0 0,29 0 0,-15 4 0,16-3 0,10 3 0,-18-4 0,18 4 0,-25-3 0,5 3 0,1-4 0,6 4 0,-6 1 0,-1 1 0,0-2 0,-19-4 0,16 0 0,-23 0 0,10 0 0,-7 0 0,-3 0 0,-7 0 0,-13 0 0,4 0 0,-21 0 0,32 0 0,-6 0 0,5-3 0,17 2 0,-31-2 0,41 3 0,-34 0 0,41 0 0,-37 0 0,37 0 0,-31 0 0,11-3 0,4 2 0,-25-3 0,29 4 0,-27 0 0,-1 0 0,1 0 0,-12 0 0,20-3 0,-13 2 0,6-3 0,-4 0 0,22-1 0,0 0 0,22-3 0,-9 3 0,2-4 0,-23 4 0,15 1 0,-30 4 0,29 0 0,-10 0 0,6 0 0,-16 0 0,17 0 0,-10 0 0,-1 0 0,11 0 0,-11 0 0,0 3 0,23-2 0,-6 2 0,1-3 0,21 0 0,-46 0 0,43 0 0,-53 0 0,33 0 0,-33 0 0,4 0 0,-7 0 0,0 0 0,-3 0 0,3 0 0,-9 0 0,14-3 0,-20 3 0,26-3 0,-18 3 0,1 0 0,9-4 0,-9 4 0,2-4 0,8 1 0,-17 2 0,27-6 0,11 6 0,8-7 0,7 7 0,-17-3 0,0 4 0,2 0 0,9-4 0,2 3 0,0-3 0,-1 1 0,-11 2 0,-5-3 0,-13 4 0,5 0 0,-13 0 0,12 0 0,2 0 0,2 0 0,20 0 0,29 4 0,-25-3 0,28 3 0,-42-4 0,-14 0 0,4 0 0,-18 0 0,11 0 0,0 0 0,-10 0 0,12 0 0,-11-4 0,3 4 0,-2-7 0,-16 7 0,10-6 0,-14 5 0,9-2 0,-2 3 0,-5 0 0,11 0 0,-11 0 0,5 0 0,7 0 0,-13 0 0,24 0 0,-4 0 0,-5 0 0,2 0 0,-17-2 0,0 1 0,10-1 0,-4 2 0,1 0 0,12 0 0,-10 0 0,15 0 0,-13 0 0,13 0 0,4 0 0,1 0 0,22 0 0,-5 0 0,1 0 0,15 0 0,-31 0 0,21 0 0,-13 0 0,-13 0 0,3 0 0,-34 0 0,6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cs typeface="Arial" charset="0"/>
              </a:defRPr>
            </a:lvl1pPr>
          </a:lstStyle>
          <a:p>
            <a:pPr>
              <a:defRPr/>
            </a:pPr>
            <a:fld id="{5972A31F-1121-534F-AF24-4B557FF983EC}" type="datetime1">
              <a:rPr lang="en-US"/>
              <a:pPr>
                <a:defRPr/>
              </a:pPr>
              <a:t>4/22/2024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cs typeface="Arial" charset="0"/>
              </a:defRPr>
            </a:lvl1pPr>
          </a:lstStyle>
          <a:p>
            <a:pPr>
              <a:defRPr/>
            </a:pPr>
            <a:fld id="{987D5C36-3EBC-7B48-92B4-65303C9267E9}" type="slidenum">
              <a:rPr lang="en-US"/>
              <a:pPr>
                <a:defRPr/>
              </a:pPr>
              <a:t>‹#›</a:t>
            </a:fld>
            <a:endParaRPr lang="en-US"/>
          </a:p>
        </p:txBody>
      </p:sp>
    </p:spTree>
    <p:extLst>
      <p:ext uri="{BB962C8B-B14F-4D97-AF65-F5344CB8AC3E}">
        <p14:creationId xmlns:p14="http://schemas.microsoft.com/office/powerpoint/2010/main" val="25763446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1225" eaLnBrk="0" hangingPunct="0">
              <a:defRPr sz="2400">
                <a:solidFill>
                  <a:schemeClr val="tx1"/>
                </a:solidFill>
                <a:latin typeface="Arial" charset="0"/>
                <a:ea typeface="ＭＳ Ｐゴシック" charset="0"/>
                <a:cs typeface="ＭＳ Ｐゴシック" charset="0"/>
              </a:defRPr>
            </a:lvl1pPr>
            <a:lvl2pPr marL="742950" indent="-285750" defTabSz="911225" eaLnBrk="0" hangingPunct="0">
              <a:defRPr sz="2400">
                <a:solidFill>
                  <a:schemeClr val="tx1"/>
                </a:solidFill>
                <a:latin typeface="Arial" charset="0"/>
                <a:ea typeface="ＭＳ Ｐゴシック" charset="0"/>
              </a:defRPr>
            </a:lvl2pPr>
            <a:lvl3pPr marL="1143000" indent="-228600" defTabSz="911225" eaLnBrk="0" hangingPunct="0">
              <a:defRPr sz="2400">
                <a:solidFill>
                  <a:schemeClr val="tx1"/>
                </a:solidFill>
                <a:latin typeface="Arial" charset="0"/>
                <a:ea typeface="ＭＳ Ｐゴシック" charset="0"/>
              </a:defRPr>
            </a:lvl3pPr>
            <a:lvl4pPr marL="1600200" indent="-228600" defTabSz="911225" eaLnBrk="0" hangingPunct="0">
              <a:defRPr sz="2400">
                <a:solidFill>
                  <a:schemeClr val="tx1"/>
                </a:solidFill>
                <a:latin typeface="Arial" charset="0"/>
                <a:ea typeface="ＭＳ Ｐゴシック" charset="0"/>
              </a:defRPr>
            </a:lvl4pPr>
            <a:lvl5pPr marL="2057400" indent="-228600" defTabSz="911225" eaLnBrk="0" hangingPunct="0">
              <a:defRPr sz="2400">
                <a:solidFill>
                  <a:schemeClr val="tx1"/>
                </a:solidFill>
                <a:latin typeface="Arial" charset="0"/>
                <a:ea typeface="ＭＳ Ｐゴシック" charset="0"/>
              </a:defRPr>
            </a:lvl5pPr>
            <a:lvl6pPr marL="2514600" indent="-228600" defTabSz="91122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122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122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1225"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3AAAA1C-2467-A041-97A4-7FCA03BF353C}" type="slidenum">
              <a:rPr lang="en-US" sz="1200">
                <a:solidFill>
                  <a:srgbClr val="000000"/>
                </a:solidFill>
              </a:rPr>
              <a:pPr eaLnBrk="1" hangingPunct="1"/>
              <a:t>1</a:t>
            </a:fld>
            <a:endParaRPr lang="en-US" sz="1200">
              <a:solidFill>
                <a:srgbClr val="000000"/>
              </a:solidFill>
            </a:endParaRPr>
          </a:p>
        </p:txBody>
      </p:sp>
      <p:sp>
        <p:nvSpPr>
          <p:cNvPr id="49154"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9155"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Talk</a:t>
            </a:r>
            <a:r>
              <a:rPr kumimoji="1" lang="zh-CN" altLang="en-US" dirty="0"/>
              <a:t> </a:t>
            </a:r>
            <a:r>
              <a:rPr kumimoji="1" lang="en-US" altLang="zh-CN" dirty="0"/>
              <a:t>about</a:t>
            </a:r>
            <a:r>
              <a:rPr kumimoji="1" lang="zh-CN" altLang="en-US" dirty="0"/>
              <a:t> </a:t>
            </a:r>
            <a:r>
              <a:rPr kumimoji="1" lang="en-US" altLang="zh-CN" dirty="0"/>
              <a:t>false</a:t>
            </a:r>
            <a:r>
              <a:rPr kumimoji="1" lang="zh-CN" altLang="en-US" dirty="0"/>
              <a:t> </a:t>
            </a:r>
            <a:r>
              <a:rPr kumimoji="1" lang="en-US" altLang="zh-CN" dirty="0"/>
              <a:t>sharing</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explain</a:t>
            </a:r>
            <a:r>
              <a:rPr kumimoji="1" lang="zh-CN" altLang="en-US" dirty="0"/>
              <a:t> </a:t>
            </a:r>
            <a:r>
              <a:rPr kumimoji="1" lang="en-US" altLang="zh-CN" dirty="0"/>
              <a:t>the</a:t>
            </a:r>
            <a:r>
              <a:rPr kumimoji="1" lang="zh-CN" altLang="en-US" dirty="0"/>
              <a:t> </a:t>
            </a:r>
            <a:r>
              <a:rPr kumimoji="1" lang="en-US" altLang="zh-CN" dirty="0" err="1"/>
              <a:t>ping-pong</a:t>
            </a:r>
            <a:r>
              <a:rPr kumimoji="1" lang="en-US" altLang="zh-CN" dirty="0"/>
              <a:t>.</a:t>
            </a:r>
            <a:r>
              <a:rPr kumimoji="1" lang="zh-CN" altLang="en-US" dirty="0"/>
              <a:t> </a:t>
            </a:r>
          </a:p>
        </p:txBody>
      </p:sp>
      <p:sp>
        <p:nvSpPr>
          <p:cNvPr id="4" name="幻灯片编号占位符 3"/>
          <p:cNvSpPr>
            <a:spLocks noGrp="1"/>
          </p:cNvSpPr>
          <p:nvPr>
            <p:ph type="sldNum" sz="quarter" idx="10"/>
          </p:nvPr>
        </p:nvSpPr>
        <p:spPr/>
        <p:txBody>
          <a:bodyPr/>
          <a:lstStyle/>
          <a:p>
            <a:pPr>
              <a:defRPr/>
            </a:pPr>
            <a:fld id="{987D5C36-3EBC-7B48-92B4-65303C9267E9}" type="slidenum">
              <a:rPr lang="en-US" smtClean="0"/>
              <a:pPr>
                <a:defRPr/>
              </a:pPr>
              <a:t>58</a:t>
            </a:fld>
            <a:endParaRPr lang="en-US"/>
          </a:p>
        </p:txBody>
      </p:sp>
    </p:spTree>
    <p:extLst>
      <p:ext uri="{BB962C8B-B14F-4D97-AF65-F5344CB8AC3E}">
        <p14:creationId xmlns:p14="http://schemas.microsoft.com/office/powerpoint/2010/main" val="1341185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a:t>
            </a:r>
            <a:r>
              <a:rPr kumimoji="1" lang="zh-CN" altLang="en-US" dirty="0"/>
              <a:t> </a:t>
            </a:r>
            <a:r>
              <a:rPr kumimoji="1" lang="en-US" altLang="zh-CN" dirty="0"/>
              <a:t>directory-based</a:t>
            </a:r>
            <a:r>
              <a:rPr kumimoji="1" lang="zh-CN" altLang="en-US" dirty="0"/>
              <a:t> </a:t>
            </a:r>
            <a:r>
              <a:rPr kumimoji="1" lang="en-US" altLang="zh-CN" dirty="0"/>
              <a:t>solution</a:t>
            </a:r>
            <a:r>
              <a:rPr kumimoji="1" lang="zh-CN" altLang="en-US" dirty="0"/>
              <a:t> </a:t>
            </a:r>
            <a:r>
              <a:rPr kumimoji="1" lang="en-US" altLang="zh-CN" dirty="0"/>
              <a:t>is</a:t>
            </a:r>
            <a:r>
              <a:rPr kumimoji="1" lang="zh-CN" altLang="en-US" dirty="0"/>
              <a:t> </a:t>
            </a:r>
            <a:r>
              <a:rPr kumimoji="1" lang="en-US" altLang="zh-CN" dirty="0"/>
              <a:t>more</a:t>
            </a:r>
            <a:r>
              <a:rPr kumimoji="1" lang="zh-CN" altLang="en-US" dirty="0"/>
              <a:t> </a:t>
            </a:r>
            <a:r>
              <a:rPr kumimoji="1" lang="en-US" altLang="zh-CN" dirty="0"/>
              <a:t>scalable</a:t>
            </a:r>
            <a:r>
              <a:rPr kumimoji="1" lang="zh-CN" altLang="en-US" dirty="0"/>
              <a:t> </a:t>
            </a:r>
            <a:r>
              <a:rPr kumimoji="1" lang="en-US" altLang="zh-CN" dirty="0"/>
              <a:t>because</a:t>
            </a:r>
            <a:r>
              <a:rPr kumimoji="1" lang="zh-CN" altLang="en-US" dirty="0"/>
              <a:t> </a:t>
            </a:r>
            <a:r>
              <a:rPr kumimoji="1" lang="en-US" altLang="zh-CN" dirty="0"/>
              <a:t>you</a:t>
            </a:r>
            <a:r>
              <a:rPr kumimoji="1" lang="zh-CN" altLang="en-US" dirty="0"/>
              <a:t> </a:t>
            </a:r>
            <a:r>
              <a:rPr kumimoji="1" lang="en-US" altLang="zh-CN" dirty="0"/>
              <a:t>need</a:t>
            </a:r>
            <a:r>
              <a:rPr kumimoji="1" lang="zh-CN" altLang="en-US" dirty="0"/>
              <a:t> </a:t>
            </a:r>
            <a:r>
              <a:rPr kumimoji="1" lang="en-US" altLang="zh-CN" dirty="0"/>
              <a:t>a</a:t>
            </a:r>
            <a:r>
              <a:rPr kumimoji="1" lang="zh-CN" altLang="en-US" dirty="0"/>
              <a:t> </a:t>
            </a:r>
            <a:r>
              <a:rPr kumimoji="1" lang="en-US" altLang="zh-CN" dirty="0"/>
              <a:t>directory</a:t>
            </a:r>
            <a:r>
              <a:rPr kumimoji="1" lang="zh-CN" altLang="en-US" dirty="0"/>
              <a:t> </a:t>
            </a:r>
            <a:r>
              <a:rPr kumimoji="1" lang="en-US" altLang="zh-CN" dirty="0"/>
              <a:t>for</a:t>
            </a:r>
            <a:r>
              <a:rPr kumimoji="1" lang="zh-CN" altLang="en-US" dirty="0"/>
              <a:t> </a:t>
            </a:r>
            <a:r>
              <a:rPr kumimoji="1" lang="en-US" altLang="zh-CN" dirty="0"/>
              <a:t>one</a:t>
            </a:r>
            <a:r>
              <a:rPr kumimoji="1" lang="zh-CN" altLang="en-US" dirty="0"/>
              <a:t> </a:t>
            </a:r>
            <a:r>
              <a:rPr kumimoji="1" lang="en-US" altLang="zh-CN" dirty="0"/>
              <a:t>cache</a:t>
            </a:r>
            <a:r>
              <a:rPr kumimoji="1" lang="zh-CN" altLang="en-US" dirty="0"/>
              <a:t> </a:t>
            </a:r>
            <a:r>
              <a:rPr kumimoji="1" lang="en-US" altLang="zh-CN" dirty="0"/>
              <a:t>block.</a:t>
            </a:r>
            <a:endParaRPr kumimoji="1" lang="zh-CN" altLang="en-US" dirty="0"/>
          </a:p>
        </p:txBody>
      </p:sp>
      <p:sp>
        <p:nvSpPr>
          <p:cNvPr id="4" name="幻灯片编号占位符 3"/>
          <p:cNvSpPr>
            <a:spLocks noGrp="1"/>
          </p:cNvSpPr>
          <p:nvPr>
            <p:ph type="sldNum" sz="quarter" idx="10"/>
          </p:nvPr>
        </p:nvSpPr>
        <p:spPr/>
        <p:txBody>
          <a:bodyPr/>
          <a:lstStyle/>
          <a:p>
            <a:pPr>
              <a:defRPr/>
            </a:pPr>
            <a:fld id="{987D5C36-3EBC-7B48-92B4-65303C9267E9}" type="slidenum">
              <a:rPr lang="en-US" smtClean="0"/>
              <a:pPr>
                <a:defRPr/>
              </a:pPr>
              <a:t>59</a:t>
            </a:fld>
            <a:endParaRPr lang="en-US"/>
          </a:p>
        </p:txBody>
      </p:sp>
    </p:spTree>
    <p:extLst>
      <p:ext uri="{BB962C8B-B14F-4D97-AF65-F5344CB8AC3E}">
        <p14:creationId xmlns:p14="http://schemas.microsoft.com/office/powerpoint/2010/main" val="2554782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a:t>
            </a:r>
            <a:r>
              <a:rPr kumimoji="1" lang="zh-CN" altLang="en-US" dirty="0"/>
              <a:t> </a:t>
            </a:r>
            <a:r>
              <a:rPr kumimoji="1" lang="en-US" altLang="zh-CN" dirty="0"/>
              <a:t>exclusive</a:t>
            </a:r>
            <a:r>
              <a:rPr kumimoji="1" lang="zh-CN" altLang="en-US" dirty="0"/>
              <a:t> </a:t>
            </a:r>
            <a:r>
              <a:rPr kumimoji="1" lang="en-US" altLang="zh-CN" dirty="0"/>
              <a:t>access</a:t>
            </a:r>
            <a:r>
              <a:rPr kumimoji="1" lang="zh-CN" altLang="en-US" dirty="0"/>
              <a:t> </a:t>
            </a:r>
            <a:r>
              <a:rPr kumimoji="1" lang="en-US" altLang="zh-CN" dirty="0"/>
              <a:t>state.</a:t>
            </a:r>
            <a:r>
              <a:rPr kumimoji="1" lang="zh-CN" altLang="en-US" dirty="0"/>
              <a:t> </a:t>
            </a:r>
            <a:r>
              <a:rPr kumimoji="1" lang="en-US" altLang="zh-CN" dirty="0"/>
              <a:t>Always</a:t>
            </a:r>
            <a:r>
              <a:rPr kumimoji="1" lang="zh-CN" altLang="en-US" dirty="0"/>
              <a:t> </a:t>
            </a:r>
            <a:r>
              <a:rPr kumimoji="1" lang="en-US" altLang="zh-CN" dirty="0"/>
              <a:t>needs</a:t>
            </a:r>
            <a:r>
              <a:rPr kumimoji="1" lang="zh-CN" altLang="en-US" dirty="0"/>
              <a:t> </a:t>
            </a:r>
            <a:r>
              <a:rPr kumimoji="1" lang="en-US" altLang="zh-CN" dirty="0"/>
              <a:t>to</a:t>
            </a:r>
            <a:r>
              <a:rPr kumimoji="1" lang="zh-CN" altLang="en-US" dirty="0"/>
              <a:t> </a:t>
            </a:r>
            <a:r>
              <a:rPr kumimoji="1" lang="en-US" altLang="zh-CN" dirty="0"/>
              <a:t>send</a:t>
            </a:r>
            <a:r>
              <a:rPr kumimoji="1" lang="zh-CN" altLang="en-US" dirty="0"/>
              <a:t> </a:t>
            </a:r>
            <a:r>
              <a:rPr kumimoji="1" lang="en-US" altLang="zh-CN" dirty="0"/>
              <a:t>invalidation</a:t>
            </a:r>
            <a:r>
              <a:rPr kumimoji="1" lang="zh-CN" altLang="en-US" dirty="0"/>
              <a:t> </a:t>
            </a:r>
            <a:r>
              <a:rPr kumimoji="1" lang="en-US" altLang="zh-CN" dirty="0"/>
              <a:t>for</a:t>
            </a:r>
            <a:r>
              <a:rPr kumimoji="1" lang="zh-CN" altLang="en-US" dirty="0"/>
              <a:t> </a:t>
            </a:r>
            <a:r>
              <a:rPr kumimoji="1" lang="en-US" altLang="zh-CN" dirty="0"/>
              <a:t>every</a:t>
            </a:r>
            <a:r>
              <a:rPr kumimoji="1" lang="zh-CN" altLang="en-US" dirty="0"/>
              <a:t> </a:t>
            </a:r>
            <a:r>
              <a:rPr kumimoji="1" lang="en-US" altLang="zh-CN" dirty="0"/>
              <a:t>write</a:t>
            </a:r>
            <a:r>
              <a:rPr kumimoji="1" lang="zh-CN" altLang="en-US" dirty="0"/>
              <a:t> </a:t>
            </a:r>
            <a:r>
              <a:rPr kumimoji="1" lang="en-US" altLang="zh-CN" dirty="0"/>
              <a:t>even</a:t>
            </a:r>
            <a:r>
              <a:rPr kumimoji="1" lang="zh-CN" altLang="en-US" dirty="0"/>
              <a:t> </a:t>
            </a:r>
            <a:r>
              <a:rPr kumimoji="1" lang="en-US" altLang="zh-CN" dirty="0"/>
              <a:t>if</a:t>
            </a:r>
            <a:r>
              <a:rPr kumimoji="1" lang="zh-CN" altLang="en-US" dirty="0"/>
              <a:t> </a:t>
            </a:r>
            <a:r>
              <a:rPr kumimoji="1" lang="en-US" altLang="zh-CN" dirty="0"/>
              <a:t>it</a:t>
            </a:r>
            <a:r>
              <a:rPr kumimoji="1" lang="zh-CN" altLang="en-US" dirty="0"/>
              <a:t> </a:t>
            </a:r>
            <a:r>
              <a:rPr kumimoji="1" lang="en-US" altLang="zh-CN" dirty="0"/>
              <a:t>has</a:t>
            </a:r>
            <a:r>
              <a:rPr kumimoji="1" lang="zh-CN" altLang="en-US" dirty="0"/>
              <a:t> </a:t>
            </a:r>
            <a:r>
              <a:rPr kumimoji="1" lang="en-US" altLang="zh-CN" dirty="0"/>
              <a:t>the</a:t>
            </a:r>
            <a:r>
              <a:rPr kumimoji="1" lang="zh-CN" altLang="en-US" dirty="0"/>
              <a:t> </a:t>
            </a:r>
            <a:r>
              <a:rPr kumimoji="1" lang="en-US" altLang="zh-CN" dirty="0"/>
              <a:t>only</a:t>
            </a:r>
            <a:r>
              <a:rPr kumimoji="1" lang="zh-CN" altLang="en-US" dirty="0"/>
              <a:t> </a:t>
            </a:r>
            <a:r>
              <a:rPr kumimoji="1" lang="en-US" altLang="zh-CN"/>
              <a:t>copy.</a:t>
            </a:r>
            <a:endParaRPr kumimoji="1" lang="zh-CN" altLang="en-US" dirty="0"/>
          </a:p>
        </p:txBody>
      </p:sp>
      <p:sp>
        <p:nvSpPr>
          <p:cNvPr id="4" name="幻灯片编号占位符 3"/>
          <p:cNvSpPr>
            <a:spLocks noGrp="1"/>
          </p:cNvSpPr>
          <p:nvPr>
            <p:ph type="sldNum" sz="quarter" idx="10"/>
          </p:nvPr>
        </p:nvSpPr>
        <p:spPr/>
        <p:txBody>
          <a:bodyPr/>
          <a:lstStyle/>
          <a:p>
            <a:pPr>
              <a:defRPr/>
            </a:pPr>
            <a:fld id="{987D5C36-3EBC-7B48-92B4-65303C9267E9}" type="slidenum">
              <a:rPr lang="en-US" smtClean="0"/>
              <a:pPr>
                <a:defRPr/>
              </a:pPr>
              <a:t>63</a:t>
            </a:fld>
            <a:endParaRPr lang="en-US"/>
          </a:p>
        </p:txBody>
      </p:sp>
    </p:spTree>
    <p:extLst>
      <p:ext uri="{BB962C8B-B14F-4D97-AF65-F5344CB8AC3E}">
        <p14:creationId xmlns:p14="http://schemas.microsoft.com/office/powerpoint/2010/main" val="3111895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47458"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a:latin typeface="Calibri" charset="0"/>
              </a:rPr>
              <a:t>Give an example: </a:t>
            </a:r>
          </a:p>
          <a:p>
            <a:pPr>
              <a:spcBef>
                <a:spcPct val="0"/>
              </a:spcBef>
            </a:pPr>
            <a:r>
              <a:rPr lang="en-US" dirty="0">
                <a:latin typeface="Calibri" charset="0"/>
              </a:rPr>
              <a:t>S</a:t>
            </a:r>
            <a:r>
              <a:rPr lang="en-US" baseline="0" dirty="0">
                <a:latin typeface="Calibri" charset="0"/>
              </a:rPr>
              <a:t> = 00</a:t>
            </a:r>
          </a:p>
          <a:p>
            <a:pPr>
              <a:spcBef>
                <a:spcPct val="0"/>
              </a:spcBef>
            </a:pPr>
            <a:r>
              <a:rPr lang="en-US" baseline="0" dirty="0">
                <a:latin typeface="Calibri" charset="0"/>
              </a:rPr>
              <a:t>M = 01</a:t>
            </a:r>
          </a:p>
          <a:p>
            <a:pPr>
              <a:spcBef>
                <a:spcPct val="0"/>
              </a:spcBef>
            </a:pPr>
            <a:r>
              <a:rPr lang="en-US" baseline="0" dirty="0">
                <a:latin typeface="Calibri" charset="0"/>
              </a:rPr>
              <a:t>I = 11</a:t>
            </a:r>
            <a:endParaRPr lang="en-US" dirty="0">
              <a:latin typeface="Calibri" charset="0"/>
            </a:endParaRPr>
          </a:p>
        </p:txBody>
      </p:sp>
      <p:sp>
        <p:nvSpPr>
          <p:cNvPr id="1474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D23497B-26A9-DC44-B3E5-8D3EDC074905}" type="slidenum">
              <a:rPr lang="en-US" sz="1200">
                <a:solidFill>
                  <a:srgbClr val="000000"/>
                </a:solidFill>
                <a:latin typeface="Calibri" charset="0"/>
                <a:cs typeface="Arial" charset="0"/>
              </a:rPr>
              <a:pPr eaLnBrk="1" hangingPunct="1"/>
              <a:t>64</a:t>
            </a:fld>
            <a:endParaRPr lang="en-US" sz="1200">
              <a:solidFill>
                <a:srgbClr val="000000"/>
              </a:solidFill>
              <a:latin typeface="Calibri" charset="0"/>
              <a:cs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From</a:t>
            </a:r>
            <a:r>
              <a:rPr kumimoji="1" lang="zh-CN" altLang="en-US" dirty="0"/>
              <a:t> </a:t>
            </a:r>
            <a:r>
              <a:rPr kumimoji="1" lang="en-US" altLang="zh-CN" dirty="0"/>
              <a:t>invalid</a:t>
            </a:r>
            <a:r>
              <a:rPr kumimoji="1" lang="zh-CN" altLang="en-US" dirty="0"/>
              <a:t> </a:t>
            </a:r>
            <a:r>
              <a:rPr kumimoji="1" lang="en-US" altLang="zh-CN" dirty="0"/>
              <a:t>to</a:t>
            </a:r>
            <a:r>
              <a:rPr kumimoji="1" lang="zh-CN" altLang="en-US" dirty="0"/>
              <a:t> </a:t>
            </a:r>
            <a:r>
              <a:rPr kumimoji="1" lang="en-US" altLang="zh-CN" dirty="0"/>
              <a:t>shared,</a:t>
            </a:r>
            <a:r>
              <a:rPr kumimoji="1" lang="zh-CN" altLang="en-US" dirty="0"/>
              <a:t> </a:t>
            </a:r>
            <a:r>
              <a:rPr kumimoji="1" lang="en-US" altLang="zh-CN" dirty="0"/>
              <a:t>a</a:t>
            </a:r>
            <a:r>
              <a:rPr kumimoji="1" lang="zh-CN" altLang="en-US" dirty="0"/>
              <a:t> </a:t>
            </a:r>
            <a:r>
              <a:rPr kumimoji="1" lang="en-US" altLang="zh-CN" dirty="0"/>
              <a:t>processor</a:t>
            </a:r>
            <a:r>
              <a:rPr kumimoji="1" lang="zh-CN" altLang="en-US" dirty="0"/>
              <a:t> </a:t>
            </a:r>
            <a:r>
              <a:rPr kumimoji="1" lang="en-US" altLang="zh-CN" dirty="0"/>
              <a:t>reads</a:t>
            </a:r>
            <a:r>
              <a:rPr kumimoji="1" lang="zh-CN" altLang="en-US" dirty="0"/>
              <a:t> </a:t>
            </a:r>
            <a:r>
              <a:rPr kumimoji="1" lang="en-US" altLang="zh-CN" dirty="0"/>
              <a:t>a</a:t>
            </a:r>
            <a:r>
              <a:rPr kumimoji="1" lang="zh-CN" altLang="en-US" dirty="0"/>
              <a:t> </a:t>
            </a:r>
            <a:r>
              <a:rPr kumimoji="1" lang="en-US" altLang="zh-CN" dirty="0"/>
              <a:t>cache</a:t>
            </a:r>
            <a:r>
              <a:rPr kumimoji="1" lang="zh-CN" altLang="en-US" dirty="0"/>
              <a:t> </a:t>
            </a:r>
            <a:r>
              <a:rPr kumimoji="1" lang="en-US" altLang="zh-CN" dirty="0"/>
              <a:t>line.</a:t>
            </a:r>
            <a:r>
              <a:rPr kumimoji="1" lang="zh-CN" altLang="en-US" dirty="0"/>
              <a:t> </a:t>
            </a:r>
            <a:r>
              <a:rPr kumimoji="1" lang="en-US" altLang="zh-CN" dirty="0"/>
              <a:t>Even</a:t>
            </a:r>
            <a:r>
              <a:rPr kumimoji="1" lang="zh-CN" altLang="en-US" dirty="0"/>
              <a:t> </a:t>
            </a:r>
            <a:r>
              <a:rPr kumimoji="1" lang="en-US" altLang="zh-CN" dirty="0"/>
              <a:t>if</a:t>
            </a:r>
            <a:r>
              <a:rPr kumimoji="1" lang="zh-CN" altLang="en-US" dirty="0"/>
              <a:t> </a:t>
            </a:r>
            <a:r>
              <a:rPr kumimoji="1" lang="en-US" altLang="zh-CN" dirty="0"/>
              <a:t>only</a:t>
            </a:r>
            <a:r>
              <a:rPr kumimoji="1" lang="zh-CN" altLang="en-US" dirty="0"/>
              <a:t> </a:t>
            </a:r>
            <a:r>
              <a:rPr kumimoji="1" lang="en-US" altLang="zh-CN" dirty="0"/>
              <a:t>one</a:t>
            </a:r>
            <a:r>
              <a:rPr kumimoji="1" lang="zh-CN" altLang="en-US" dirty="0"/>
              <a:t> </a:t>
            </a:r>
            <a:r>
              <a:rPr kumimoji="1" lang="en-US" altLang="zh-CN" dirty="0"/>
              <a:t>processor</a:t>
            </a:r>
            <a:r>
              <a:rPr kumimoji="1" lang="zh-CN" altLang="en-US" dirty="0"/>
              <a:t> </a:t>
            </a:r>
            <a:r>
              <a:rPr kumimoji="1" lang="en-US" altLang="zh-CN" dirty="0"/>
              <a:t>owns</a:t>
            </a:r>
            <a:r>
              <a:rPr kumimoji="1" lang="zh-CN" altLang="en-US" dirty="0"/>
              <a:t> </a:t>
            </a:r>
            <a:r>
              <a:rPr kumimoji="1" lang="en-US" altLang="zh-CN" dirty="0"/>
              <a:t>the</a:t>
            </a:r>
            <a:r>
              <a:rPr kumimoji="1" lang="zh-CN" altLang="en-US" dirty="0"/>
              <a:t> </a:t>
            </a:r>
            <a:r>
              <a:rPr kumimoji="1" lang="en-US" altLang="zh-CN" dirty="0"/>
              <a:t>cache</a:t>
            </a:r>
            <a:r>
              <a:rPr kumimoji="1" lang="zh-CN" altLang="en-US" dirty="0"/>
              <a:t> </a:t>
            </a:r>
            <a:r>
              <a:rPr kumimoji="1" lang="en-US" altLang="zh-CN" dirty="0"/>
              <a:t>block,</a:t>
            </a:r>
            <a:r>
              <a:rPr kumimoji="1" lang="zh-CN" altLang="en-US" dirty="0"/>
              <a:t> </a:t>
            </a:r>
            <a:r>
              <a:rPr kumimoji="1" lang="en-US" altLang="zh-CN" dirty="0"/>
              <a:t>it</a:t>
            </a:r>
            <a:r>
              <a:rPr kumimoji="1" lang="zh-CN" altLang="en-US" dirty="0"/>
              <a:t> </a:t>
            </a:r>
            <a:r>
              <a:rPr kumimoji="1" lang="en-US" altLang="zh-CN" dirty="0"/>
              <a:t>needs</a:t>
            </a:r>
            <a:r>
              <a:rPr kumimoji="1" lang="zh-CN" altLang="en-US" dirty="0"/>
              <a:t> </a:t>
            </a:r>
            <a:r>
              <a:rPr kumimoji="1" lang="en-US" altLang="zh-CN" dirty="0"/>
              <a:t>to</a:t>
            </a:r>
            <a:r>
              <a:rPr kumimoji="1" lang="zh-CN" altLang="en-US" dirty="0"/>
              <a:t> </a:t>
            </a:r>
            <a:r>
              <a:rPr kumimoji="1" lang="en-US" altLang="zh-CN" dirty="0"/>
              <a:t>send</a:t>
            </a:r>
            <a:r>
              <a:rPr kumimoji="1" lang="zh-CN" altLang="en-US" dirty="0"/>
              <a:t> </a:t>
            </a:r>
            <a:r>
              <a:rPr kumimoji="1" lang="en-US" altLang="zh-CN" dirty="0" err="1"/>
              <a:t>BusRdx</a:t>
            </a:r>
            <a:endParaRPr kumimoji="1" lang="zh-CN" altLang="en-US" dirty="0"/>
          </a:p>
        </p:txBody>
      </p:sp>
      <p:sp>
        <p:nvSpPr>
          <p:cNvPr id="4" name="幻灯片编号占位符 3"/>
          <p:cNvSpPr>
            <a:spLocks noGrp="1"/>
          </p:cNvSpPr>
          <p:nvPr>
            <p:ph type="sldNum" sz="quarter" idx="10"/>
          </p:nvPr>
        </p:nvSpPr>
        <p:spPr/>
        <p:txBody>
          <a:bodyPr/>
          <a:lstStyle/>
          <a:p>
            <a:pPr>
              <a:defRPr/>
            </a:pPr>
            <a:fld id="{987D5C36-3EBC-7B48-92B4-65303C9267E9}" type="slidenum">
              <a:rPr lang="en-US" smtClean="0"/>
              <a:pPr>
                <a:defRPr/>
              </a:pPr>
              <a:t>65</a:t>
            </a:fld>
            <a:endParaRPr lang="en-US"/>
          </a:p>
        </p:txBody>
      </p:sp>
    </p:spTree>
    <p:extLst>
      <p:ext uri="{BB962C8B-B14F-4D97-AF65-F5344CB8AC3E}">
        <p14:creationId xmlns:p14="http://schemas.microsoft.com/office/powerpoint/2010/main" val="850689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51554"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a:latin typeface="Calibri" charset="0"/>
              </a:rPr>
              <a:t>If</a:t>
            </a:r>
            <a:r>
              <a:rPr lang="zh-CN" altLang="en-US" dirty="0">
                <a:latin typeface="Calibri" charset="0"/>
              </a:rPr>
              <a:t> </a:t>
            </a:r>
            <a:r>
              <a:rPr lang="en-US" altLang="zh-CN" dirty="0">
                <a:latin typeface="Calibri" charset="0"/>
              </a:rPr>
              <a:t>some</a:t>
            </a:r>
            <a:r>
              <a:rPr lang="zh-CN" altLang="en-US" dirty="0">
                <a:latin typeface="Calibri" charset="0"/>
              </a:rPr>
              <a:t> </a:t>
            </a:r>
            <a:r>
              <a:rPr lang="en-US" altLang="zh-CN" dirty="0">
                <a:latin typeface="Calibri" charset="0"/>
              </a:rPr>
              <a:t>processor</a:t>
            </a:r>
            <a:r>
              <a:rPr lang="zh-CN" altLang="en-US" dirty="0">
                <a:latin typeface="Calibri" charset="0"/>
              </a:rPr>
              <a:t> </a:t>
            </a:r>
            <a:r>
              <a:rPr lang="en-US" altLang="zh-CN" dirty="0">
                <a:latin typeface="Calibri" charset="0"/>
              </a:rPr>
              <a:t>has</a:t>
            </a:r>
            <a:r>
              <a:rPr lang="zh-CN" altLang="en-US" dirty="0">
                <a:latin typeface="Calibri" charset="0"/>
              </a:rPr>
              <a:t> </a:t>
            </a:r>
            <a:r>
              <a:rPr lang="en-US" altLang="zh-CN" dirty="0">
                <a:latin typeface="Calibri" charset="0"/>
              </a:rPr>
              <a:t>a</a:t>
            </a:r>
            <a:r>
              <a:rPr lang="zh-CN" altLang="en-US" dirty="0">
                <a:latin typeface="Calibri" charset="0"/>
              </a:rPr>
              <a:t> </a:t>
            </a:r>
            <a:r>
              <a:rPr lang="en-US" altLang="zh-CN" dirty="0">
                <a:latin typeface="Calibri" charset="0"/>
              </a:rPr>
              <a:t>valid</a:t>
            </a:r>
            <a:r>
              <a:rPr lang="zh-CN" altLang="en-US" dirty="0">
                <a:latin typeface="Calibri" charset="0"/>
              </a:rPr>
              <a:t> </a:t>
            </a:r>
            <a:r>
              <a:rPr lang="en-US" altLang="zh-CN" dirty="0">
                <a:latin typeface="Calibri" charset="0"/>
              </a:rPr>
              <a:t>copy,</a:t>
            </a:r>
            <a:r>
              <a:rPr lang="zh-CN" altLang="en-US" dirty="0">
                <a:latin typeface="Calibri" charset="0"/>
              </a:rPr>
              <a:t> </a:t>
            </a:r>
            <a:r>
              <a:rPr lang="en-US" altLang="zh-CN" dirty="0">
                <a:latin typeface="Calibri" charset="0"/>
              </a:rPr>
              <a:t>enter</a:t>
            </a:r>
            <a:r>
              <a:rPr lang="zh-CN" altLang="en-US" dirty="0">
                <a:latin typeface="Calibri" charset="0"/>
              </a:rPr>
              <a:t> </a:t>
            </a:r>
            <a:r>
              <a:rPr lang="en-US" altLang="zh-CN" dirty="0">
                <a:latin typeface="Calibri" charset="0"/>
              </a:rPr>
              <a:t>the</a:t>
            </a:r>
            <a:r>
              <a:rPr lang="zh-CN" altLang="en-US" dirty="0">
                <a:latin typeface="Calibri" charset="0"/>
              </a:rPr>
              <a:t> </a:t>
            </a:r>
            <a:r>
              <a:rPr lang="en-US" altLang="zh-CN" dirty="0">
                <a:latin typeface="Calibri" charset="0"/>
              </a:rPr>
              <a:t>shared</a:t>
            </a:r>
            <a:r>
              <a:rPr lang="zh-CN" altLang="en-US" dirty="0">
                <a:latin typeface="Calibri" charset="0"/>
              </a:rPr>
              <a:t> </a:t>
            </a:r>
            <a:r>
              <a:rPr lang="en-US" altLang="zh-CN" dirty="0">
                <a:latin typeface="Calibri" charset="0"/>
              </a:rPr>
              <a:t>state.</a:t>
            </a:r>
            <a:endParaRPr lang="en-US" dirty="0">
              <a:latin typeface="Calibri" charset="0"/>
            </a:endParaRPr>
          </a:p>
        </p:txBody>
      </p:sp>
      <p:sp>
        <p:nvSpPr>
          <p:cNvPr id="1515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C23042E-027A-3D42-8350-8E91C84A3F99}" type="slidenum">
              <a:rPr lang="en-US" sz="1200">
                <a:solidFill>
                  <a:srgbClr val="000000"/>
                </a:solidFill>
                <a:latin typeface="Calibri" charset="0"/>
                <a:cs typeface="Arial" charset="0"/>
              </a:rPr>
              <a:pPr eaLnBrk="1" hangingPunct="1"/>
              <a:t>67</a:t>
            </a:fld>
            <a:endParaRPr lang="en-US" sz="1200">
              <a:solidFill>
                <a:srgbClr val="000000"/>
              </a:solidFill>
              <a:latin typeface="Calibri" charset="0"/>
              <a:cs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55650"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1556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1BD8B7E-4B2D-C94E-9A28-106AA56325CA}" type="slidenum">
              <a:rPr lang="en-US" sz="1200">
                <a:solidFill>
                  <a:srgbClr val="000000"/>
                </a:solidFill>
                <a:latin typeface="Calibri" charset="0"/>
                <a:cs typeface="Arial" charset="0"/>
              </a:rPr>
              <a:pPr eaLnBrk="1" hangingPunct="1"/>
              <a:t>70</a:t>
            </a:fld>
            <a:endParaRPr lang="en-US" sz="1200">
              <a:solidFill>
                <a:srgbClr val="000000"/>
              </a:solidFill>
              <a:latin typeface="Calibri" charset="0"/>
              <a:cs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first idea means that the requesting processor goes to M state. What if the other processor wants to read again?</a:t>
            </a:r>
          </a:p>
          <a:p>
            <a:endParaRPr kumimoji="1" lang="en-US" altLang="zh-CN" dirty="0"/>
          </a:p>
          <a:p>
            <a:r>
              <a:rPr kumimoji="1" lang="en-US" altLang="zh-CN" dirty="0"/>
              <a:t>The second idea means that the requesting processor goes to O state.</a:t>
            </a:r>
            <a:endParaRPr kumimoji="1" lang="zh-CN" altLang="en-US" dirty="0"/>
          </a:p>
        </p:txBody>
      </p:sp>
      <p:sp>
        <p:nvSpPr>
          <p:cNvPr id="4" name="幻灯片编号占位符 3"/>
          <p:cNvSpPr>
            <a:spLocks noGrp="1"/>
          </p:cNvSpPr>
          <p:nvPr>
            <p:ph type="sldNum" sz="quarter" idx="10"/>
          </p:nvPr>
        </p:nvSpPr>
        <p:spPr/>
        <p:txBody>
          <a:bodyPr/>
          <a:lstStyle/>
          <a:p>
            <a:pPr>
              <a:defRPr/>
            </a:pPr>
            <a:fld id="{987D5C36-3EBC-7B48-92B4-65303C9267E9}" type="slidenum">
              <a:rPr lang="en-US" smtClean="0"/>
              <a:pPr>
                <a:defRPr/>
              </a:pPr>
              <a:t>72</a:t>
            </a:fld>
            <a:endParaRPr lang="en-US"/>
          </a:p>
        </p:txBody>
      </p:sp>
    </p:spTree>
    <p:extLst>
      <p:ext uri="{BB962C8B-B14F-4D97-AF65-F5344CB8AC3E}">
        <p14:creationId xmlns:p14="http://schemas.microsoft.com/office/powerpoint/2010/main" val="1722038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Serialization</a:t>
            </a:r>
            <a:r>
              <a:rPr kumimoji="1" lang="zh-CN" altLang="en-US" dirty="0"/>
              <a:t> </a:t>
            </a:r>
            <a:r>
              <a:rPr kumimoji="1" lang="en-US" altLang="zh-CN" dirty="0"/>
              <a:t>for</a:t>
            </a:r>
            <a:r>
              <a:rPr kumimoji="1" lang="zh-CN" altLang="en-US" dirty="0"/>
              <a:t> </a:t>
            </a:r>
            <a:r>
              <a:rPr kumimoji="1" lang="en-US" altLang="zh-CN" dirty="0"/>
              <a:t>each</a:t>
            </a:r>
            <a:r>
              <a:rPr kumimoji="1" lang="zh-CN" altLang="en-US" dirty="0"/>
              <a:t> </a:t>
            </a:r>
            <a:r>
              <a:rPr kumimoji="1" lang="en-US" altLang="zh-CN" dirty="0"/>
              <a:t>block</a:t>
            </a:r>
            <a:r>
              <a:rPr kumimoji="1" lang="zh-CN" altLang="en-US" dirty="0"/>
              <a:t> </a:t>
            </a:r>
            <a:r>
              <a:rPr kumimoji="1" lang="en-US" altLang="zh-CN" dirty="0"/>
              <a:t>-&gt;</a:t>
            </a:r>
            <a:r>
              <a:rPr kumimoji="1" lang="zh-CN" altLang="en-US" dirty="0"/>
              <a:t> </a:t>
            </a:r>
            <a:r>
              <a:rPr kumimoji="1" lang="en-US" altLang="zh-CN" dirty="0"/>
              <a:t>scalable</a:t>
            </a:r>
          </a:p>
          <a:p>
            <a:r>
              <a:rPr kumimoji="1" lang="en-US" altLang="zh-CN" dirty="0"/>
              <a:t>When writing a cache, enter the </a:t>
            </a:r>
            <a:r>
              <a:rPr kumimoji="1" lang="en-US" altLang="zh-CN" dirty="0" err="1"/>
              <a:t>readExclusive</a:t>
            </a:r>
            <a:r>
              <a:rPr kumimoji="1" lang="en-US" altLang="zh-CN" dirty="0"/>
              <a:t> state.</a:t>
            </a:r>
          </a:p>
          <a:p>
            <a:r>
              <a:rPr kumimoji="1" lang="en-US" altLang="zh-CN" dirty="0"/>
              <a:t>Example:</a:t>
            </a:r>
          </a:p>
          <a:p>
            <a:r>
              <a:rPr kumimoji="1" lang="en-US" altLang="zh-CN" dirty="0"/>
              <a:t>P0</a:t>
            </a:r>
            <a:r>
              <a:rPr kumimoji="1" lang="en-US" altLang="zh-CN" baseline="0" dirty="0"/>
              <a:t> read A   10000</a:t>
            </a:r>
          </a:p>
          <a:p>
            <a:r>
              <a:rPr kumimoji="1" lang="en-US" altLang="zh-CN" baseline="0" dirty="0"/>
              <a:t>P3 read A   10010</a:t>
            </a:r>
          </a:p>
          <a:p>
            <a:r>
              <a:rPr kumimoji="1" lang="en-US" altLang="zh-CN" baseline="0" dirty="0"/>
              <a:t>P3 writes A 00011</a:t>
            </a:r>
          </a:p>
          <a:p>
            <a:r>
              <a:rPr kumimoji="1" lang="en-US" altLang="zh-CN" baseline="0" dirty="0"/>
              <a:t>P1 writes A 01001</a:t>
            </a:r>
          </a:p>
          <a:p>
            <a:r>
              <a:rPr kumimoji="1" lang="en-US" altLang="zh-CN" baseline="0" dirty="0"/>
              <a:t>P0 reads A  11000</a:t>
            </a:r>
          </a:p>
          <a:p>
            <a:endParaRPr kumimoji="1" lang="zh-CN" altLang="en-US" dirty="0"/>
          </a:p>
        </p:txBody>
      </p:sp>
      <p:sp>
        <p:nvSpPr>
          <p:cNvPr id="4" name="幻灯片编号占位符 3"/>
          <p:cNvSpPr>
            <a:spLocks noGrp="1"/>
          </p:cNvSpPr>
          <p:nvPr>
            <p:ph type="sldNum" sz="quarter" idx="10"/>
          </p:nvPr>
        </p:nvSpPr>
        <p:spPr/>
        <p:txBody>
          <a:bodyPr/>
          <a:lstStyle/>
          <a:p>
            <a:pPr>
              <a:defRPr/>
            </a:pPr>
            <a:fld id="{987D5C36-3EBC-7B48-92B4-65303C9267E9}" type="slidenum">
              <a:rPr lang="en-US" smtClean="0"/>
              <a:pPr>
                <a:defRPr/>
              </a:pPr>
              <a:t>75</a:t>
            </a:fld>
            <a:endParaRPr lang="en-US"/>
          </a:p>
        </p:txBody>
      </p:sp>
    </p:spTree>
    <p:extLst>
      <p:ext uri="{BB962C8B-B14F-4D97-AF65-F5344CB8AC3E}">
        <p14:creationId xmlns:p14="http://schemas.microsoft.com/office/powerpoint/2010/main" val="3095938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Calibri" charset="0"/>
              </a:rPr>
              <a:t>Make reference to SGI Origin paper</a:t>
            </a:r>
          </a:p>
        </p:txBody>
      </p:sp>
      <p:sp>
        <p:nvSpPr>
          <p:cNvPr id="12288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6DE1B05-6DE3-7149-A483-DE3974A6D8FA}" type="slidenum">
              <a:rPr lang="en-US">
                <a:solidFill>
                  <a:srgbClr val="000000"/>
                </a:solidFill>
                <a:latin typeface="Calibri" charset="0"/>
                <a:cs typeface="Arial" charset="0"/>
              </a:rPr>
              <a:pPr eaLnBrk="1" hangingPunct="1"/>
              <a:t>78</a:t>
            </a:fld>
            <a:endParaRPr lang="en-US">
              <a:solidFill>
                <a:srgbClr val="000000"/>
              </a:solidFill>
              <a:latin typeface="Calibri" charset="0"/>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If you like, you can design an ISA such that the odd-number-indexed operations are executed first.</a:t>
            </a:r>
            <a:endParaRPr kumimoji="1" lang="zh-CN" altLang="en-US" dirty="0"/>
          </a:p>
        </p:txBody>
      </p:sp>
      <p:sp>
        <p:nvSpPr>
          <p:cNvPr id="4" name="幻灯片编号占位符 3"/>
          <p:cNvSpPr>
            <a:spLocks noGrp="1"/>
          </p:cNvSpPr>
          <p:nvPr>
            <p:ph type="sldNum" sz="quarter" idx="10"/>
          </p:nvPr>
        </p:nvSpPr>
        <p:spPr/>
        <p:txBody>
          <a:bodyPr/>
          <a:lstStyle/>
          <a:p>
            <a:pPr>
              <a:defRPr/>
            </a:pPr>
            <a:fld id="{987D5C36-3EBC-7B48-92B4-65303C9267E9}" type="slidenum">
              <a:rPr lang="en-US" smtClean="0"/>
              <a:pPr>
                <a:defRPr/>
              </a:pPr>
              <a:t>7</a:t>
            </a:fld>
            <a:endParaRPr lang="en-US"/>
          </a:p>
        </p:txBody>
      </p:sp>
    </p:spTree>
    <p:extLst>
      <p:ext uri="{BB962C8B-B14F-4D97-AF65-F5344CB8AC3E}">
        <p14:creationId xmlns:p14="http://schemas.microsoft.com/office/powerpoint/2010/main" val="73913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987D5C36-3EBC-7B48-92B4-65303C9267E9}" type="slidenum">
              <a:rPr lang="en-US" smtClean="0"/>
              <a:pPr>
                <a:defRPr/>
              </a:pPr>
              <a:t>81</a:t>
            </a:fld>
            <a:endParaRPr lang="en-US"/>
          </a:p>
        </p:txBody>
      </p:sp>
    </p:spTree>
    <p:extLst>
      <p:ext uri="{BB962C8B-B14F-4D97-AF65-F5344CB8AC3E}">
        <p14:creationId xmlns:p14="http://schemas.microsoft.com/office/powerpoint/2010/main" val="1172504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A5166767-8D01-4250-BB26-B6146CE05595}" type="slidenum">
              <a:rPr lang="en-US" smtClean="0"/>
              <a:pPr/>
              <a:t>82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a:p>
        </p:txBody>
      </p:sp>
      <p:sp>
        <p:nvSpPr>
          <p:cNvPr id="4" name="Slide Number Placeholder 3"/>
          <p:cNvSpPr>
            <a:spLocks noGrp="1"/>
          </p:cNvSpPr>
          <p:nvPr>
            <p:ph type="sldNum" sz="quarter" idx="10"/>
          </p:nvPr>
        </p:nvSpPr>
        <p:spPr/>
        <p:txBody>
          <a:bodyPr/>
          <a:lstStyle/>
          <a:p>
            <a:fld id="{A5166767-8D01-4250-BB26-B6146CE05595}" type="slidenum">
              <a:rPr lang="en-US" smtClean="0"/>
              <a:pPr/>
              <a:t>83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If you satisfy this, this is sequential consistency</a:t>
            </a:r>
            <a:endParaRPr kumimoji="1" lang="zh-CN" altLang="en-US" dirty="0"/>
          </a:p>
        </p:txBody>
      </p:sp>
      <p:sp>
        <p:nvSpPr>
          <p:cNvPr id="4" name="幻灯片编号占位符 3"/>
          <p:cNvSpPr>
            <a:spLocks noGrp="1"/>
          </p:cNvSpPr>
          <p:nvPr>
            <p:ph type="sldNum" sz="quarter" idx="10"/>
          </p:nvPr>
        </p:nvSpPr>
        <p:spPr/>
        <p:txBody>
          <a:bodyPr/>
          <a:lstStyle/>
          <a:p>
            <a:pPr>
              <a:defRPr/>
            </a:pPr>
            <a:fld id="{987D5C36-3EBC-7B48-92B4-65303C9267E9}" type="slidenum">
              <a:rPr lang="en-US" smtClean="0"/>
              <a:pPr>
                <a:defRPr/>
              </a:pPr>
              <a:t>22</a:t>
            </a:fld>
            <a:endParaRPr lang="en-US"/>
          </a:p>
        </p:txBody>
      </p:sp>
    </p:spTree>
    <p:extLst>
      <p:ext uri="{BB962C8B-B14F-4D97-AF65-F5344CB8AC3E}">
        <p14:creationId xmlns:p14="http://schemas.microsoft.com/office/powerpoint/2010/main" val="1862911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a:t>
            </a:r>
            <a:r>
              <a:rPr lang="zh-CN" altLang="en-US" dirty="0"/>
              <a:t> </a:t>
            </a:r>
            <a:r>
              <a:rPr lang="en-US" altLang="zh-CN" dirty="0"/>
              <a:t>satisfies</a:t>
            </a:r>
            <a:r>
              <a:rPr lang="zh-CN" altLang="en-US" dirty="0"/>
              <a:t> </a:t>
            </a:r>
            <a:r>
              <a:rPr lang="en-US" altLang="zh-CN" dirty="0"/>
              <a:t>the</a:t>
            </a:r>
            <a:r>
              <a:rPr lang="zh-CN" altLang="en-US" dirty="0"/>
              <a:t> </a:t>
            </a:r>
            <a:r>
              <a:rPr lang="en-US" altLang="zh-CN" dirty="0"/>
              <a:t>requirement,</a:t>
            </a:r>
            <a:r>
              <a:rPr lang="zh-CN" altLang="en-US" dirty="0"/>
              <a:t> </a:t>
            </a:r>
            <a:r>
              <a:rPr lang="en-US" altLang="zh-CN" dirty="0"/>
              <a:t>but</a:t>
            </a:r>
            <a:r>
              <a:rPr lang="zh-CN" altLang="en-US" dirty="0"/>
              <a:t> </a:t>
            </a:r>
            <a:r>
              <a:rPr lang="en-US" altLang="zh-CN" dirty="0"/>
              <a:t>what’s</a:t>
            </a:r>
            <a:r>
              <a:rPr lang="zh-CN" altLang="en-US" dirty="0"/>
              <a:t> </a:t>
            </a:r>
            <a:r>
              <a:rPr lang="en-US" altLang="zh-CN" dirty="0"/>
              <a:t>the</a:t>
            </a:r>
            <a:r>
              <a:rPr lang="zh-CN" altLang="en-US" dirty="0"/>
              <a:t> </a:t>
            </a:r>
            <a:r>
              <a:rPr lang="en-US" altLang="zh-CN" dirty="0"/>
              <a:t>problem?</a:t>
            </a:r>
            <a:r>
              <a:rPr lang="zh-CN" altLang="en-US" dirty="0"/>
              <a:t> </a:t>
            </a:r>
            <a:r>
              <a:rPr lang="en-US" altLang="zh-CN" dirty="0"/>
              <a:t>Debugging.</a:t>
            </a:r>
            <a:endParaRPr lang="en-US" dirty="0"/>
          </a:p>
        </p:txBody>
      </p:sp>
      <p:sp>
        <p:nvSpPr>
          <p:cNvPr id="4" name="Slide Number Placeholder 3"/>
          <p:cNvSpPr>
            <a:spLocks noGrp="1"/>
          </p:cNvSpPr>
          <p:nvPr>
            <p:ph type="sldNum" sz="quarter" idx="10"/>
          </p:nvPr>
        </p:nvSpPr>
        <p:spPr/>
        <p:txBody>
          <a:bodyPr/>
          <a:lstStyle/>
          <a:p>
            <a:pPr>
              <a:defRPr/>
            </a:pPr>
            <a:fld id="{987D5C36-3EBC-7B48-92B4-65303C9267E9}" type="slidenum">
              <a:rPr lang="en-US" smtClean="0"/>
              <a:pPr>
                <a:defRPr/>
              </a:pPr>
              <a:t>23</a:t>
            </a:fld>
            <a:endParaRPr lang="en-US"/>
          </a:p>
        </p:txBody>
      </p:sp>
    </p:spTree>
    <p:extLst>
      <p:ext uri="{BB962C8B-B14F-4D97-AF65-F5344CB8AC3E}">
        <p14:creationId xmlns:p14="http://schemas.microsoft.com/office/powerpoint/2010/main" val="947066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2288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1228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1F3DF66-8B28-C546-A812-A009E4A6210A}" type="slidenum">
              <a:rPr lang="en-US" sz="1200">
                <a:solidFill>
                  <a:srgbClr val="000000"/>
                </a:solidFill>
                <a:latin typeface="Calibri" charset="0"/>
                <a:cs typeface="Arial" charset="0"/>
              </a:rPr>
              <a:pPr eaLnBrk="1" hangingPunct="1"/>
              <a:t>44</a:t>
            </a:fld>
            <a:endParaRPr lang="en-US" sz="1200">
              <a:solidFill>
                <a:srgbClr val="000000"/>
              </a:solidFill>
              <a:latin typeface="Calibri" charset="0"/>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You don’t know what processor and</a:t>
            </a:r>
            <a:r>
              <a:rPr kumimoji="1" lang="zh-CN" altLang="en-US" dirty="0"/>
              <a:t> </a:t>
            </a:r>
            <a:r>
              <a:rPr kumimoji="1" lang="en-US" altLang="zh-CN" dirty="0"/>
              <a:t>when</a:t>
            </a:r>
            <a:r>
              <a:rPr kumimoji="1" lang="zh-CN" altLang="en-US" dirty="0"/>
              <a:t> </a:t>
            </a:r>
            <a:r>
              <a:rPr kumimoji="1" lang="en-US" altLang="zh-CN" dirty="0"/>
              <a:t>it</a:t>
            </a:r>
            <a:r>
              <a:rPr kumimoji="1" lang="zh-CN" altLang="en-US" dirty="0"/>
              <a:t> </a:t>
            </a:r>
            <a:r>
              <a:rPr kumimoji="1" lang="en-US" altLang="zh-CN" dirty="0"/>
              <a:t>performs the write</a:t>
            </a:r>
            <a:r>
              <a:rPr kumimoji="1" lang="zh-CN" altLang="en-US" dirty="0"/>
              <a:t> </a:t>
            </a:r>
            <a:r>
              <a:rPr kumimoji="1" lang="en-US" altLang="zh-CN" dirty="0"/>
              <a:t>operation.</a:t>
            </a:r>
          </a:p>
          <a:p>
            <a:r>
              <a:rPr kumimoji="1" lang="en-US" altLang="zh-CN" dirty="0"/>
              <a:t>Race</a:t>
            </a:r>
            <a:r>
              <a:rPr kumimoji="1" lang="zh-CN" altLang="en-US" dirty="0"/>
              <a:t> </a:t>
            </a:r>
            <a:r>
              <a:rPr kumimoji="1" lang="en-US" altLang="zh-CN" dirty="0"/>
              <a:t>condition</a:t>
            </a:r>
            <a:r>
              <a:rPr kumimoji="1" lang="zh-CN" altLang="en-US" dirty="0"/>
              <a:t> </a:t>
            </a:r>
            <a:r>
              <a:rPr kumimoji="1" lang="en-US" altLang="zh-CN" dirty="0"/>
              <a:t>associated</a:t>
            </a:r>
            <a:r>
              <a:rPr kumimoji="1" lang="zh-CN" altLang="en-US" dirty="0"/>
              <a:t> </a:t>
            </a:r>
            <a:r>
              <a:rPr kumimoji="1" lang="en-US" altLang="zh-CN" dirty="0"/>
              <a:t>with</a:t>
            </a:r>
            <a:r>
              <a:rPr kumimoji="1" lang="zh-CN" altLang="en-US" dirty="0"/>
              <a:t> </a:t>
            </a:r>
            <a:r>
              <a:rPr kumimoji="1" lang="en-US" altLang="zh-CN" dirty="0"/>
              <a:t>FLUSH-GLOBAL</a:t>
            </a:r>
            <a:r>
              <a:rPr kumimoji="1" lang="zh-CN" altLang="en-US" dirty="0"/>
              <a:t> </a:t>
            </a:r>
            <a:r>
              <a:rPr kumimoji="1" lang="en-US" altLang="zh-CN" dirty="0"/>
              <a:t>A.</a:t>
            </a:r>
            <a:r>
              <a:rPr kumimoji="1" lang="zh-CN" altLang="en-US" dirty="0"/>
              <a:t> </a:t>
            </a:r>
            <a:endParaRPr kumimoji="1" lang="en-US" altLang="zh-CN" dirty="0"/>
          </a:p>
          <a:p>
            <a:r>
              <a:rPr kumimoji="1" lang="en-US" altLang="zh-CN" dirty="0"/>
              <a:t>FLUSH-GLOBAL</a:t>
            </a:r>
            <a:r>
              <a:rPr kumimoji="1" lang="zh-CN" altLang="en-US" dirty="0"/>
              <a:t> </a:t>
            </a:r>
            <a:r>
              <a:rPr kumimoji="1" lang="en-US" altLang="zh-CN" dirty="0"/>
              <a:t>A</a:t>
            </a:r>
          </a:p>
          <a:p>
            <a:r>
              <a:rPr kumimoji="1" lang="en-US" altLang="zh-CN" dirty="0"/>
              <a:t>Store</a:t>
            </a:r>
            <a:r>
              <a:rPr kumimoji="1" lang="zh-CN" altLang="en-US" dirty="0"/>
              <a:t> </a:t>
            </a:r>
            <a:r>
              <a:rPr kumimoji="1" lang="en-US" altLang="zh-CN" dirty="0"/>
              <a:t>A</a:t>
            </a:r>
          </a:p>
          <a:p>
            <a:r>
              <a:rPr kumimoji="1" lang="en-US" altLang="zh-CN" dirty="0"/>
              <a:t>What</a:t>
            </a:r>
            <a:r>
              <a:rPr kumimoji="1" lang="zh-CN" altLang="en-US" dirty="0"/>
              <a:t> </a:t>
            </a:r>
            <a:r>
              <a:rPr kumimoji="1" lang="en-US" altLang="zh-CN" dirty="0"/>
              <a:t>can</a:t>
            </a:r>
            <a:r>
              <a:rPr kumimoji="1" lang="zh-CN" altLang="en-US" dirty="0"/>
              <a:t> </a:t>
            </a:r>
            <a:r>
              <a:rPr kumimoji="1" lang="en-US" altLang="zh-CN" dirty="0"/>
              <a:t>happen?</a:t>
            </a:r>
            <a:endParaRPr kumimoji="1" lang="zh-CN" altLang="en-US" dirty="0"/>
          </a:p>
        </p:txBody>
      </p:sp>
      <p:sp>
        <p:nvSpPr>
          <p:cNvPr id="4" name="幻灯片编号占位符 3"/>
          <p:cNvSpPr>
            <a:spLocks noGrp="1"/>
          </p:cNvSpPr>
          <p:nvPr>
            <p:ph type="sldNum" sz="quarter" idx="10"/>
          </p:nvPr>
        </p:nvSpPr>
        <p:spPr/>
        <p:txBody>
          <a:bodyPr/>
          <a:lstStyle/>
          <a:p>
            <a:pPr>
              <a:defRPr/>
            </a:pPr>
            <a:fld id="{987D5C36-3EBC-7B48-92B4-65303C9267E9}" type="slidenum">
              <a:rPr lang="en-US" smtClean="0"/>
              <a:pPr>
                <a:defRPr/>
              </a:pPr>
              <a:t>50</a:t>
            </a:fld>
            <a:endParaRPr lang="en-US"/>
          </a:p>
        </p:txBody>
      </p:sp>
    </p:spTree>
    <p:extLst>
      <p:ext uri="{BB962C8B-B14F-4D97-AF65-F5344CB8AC3E}">
        <p14:creationId xmlns:p14="http://schemas.microsoft.com/office/powerpoint/2010/main" val="4212552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a:t>
            </a:r>
            <a:r>
              <a:rPr kumimoji="1" lang="zh-CN" altLang="en-US" dirty="0"/>
              <a:t> </a:t>
            </a:r>
            <a:r>
              <a:rPr kumimoji="1" lang="en-US" altLang="zh-CN" dirty="0"/>
              <a:t>write</a:t>
            </a:r>
            <a:r>
              <a:rPr kumimoji="1" lang="zh-CN" altLang="en-US" dirty="0"/>
              <a:t> </a:t>
            </a:r>
            <a:r>
              <a:rPr kumimoji="1" lang="en-US" altLang="zh-CN" dirty="0"/>
              <a:t>invalidates</a:t>
            </a:r>
            <a:r>
              <a:rPr kumimoji="1" lang="zh-CN" altLang="en-US" dirty="0"/>
              <a:t> </a:t>
            </a:r>
            <a:r>
              <a:rPr kumimoji="1" lang="en-US" altLang="zh-CN" dirty="0"/>
              <a:t>a</a:t>
            </a:r>
            <a:r>
              <a:rPr kumimoji="1" lang="zh-CN" altLang="en-US" dirty="0"/>
              <a:t> </a:t>
            </a:r>
            <a:r>
              <a:rPr kumimoji="1" lang="en-US" altLang="zh-CN" dirty="0"/>
              <a:t>cache,</a:t>
            </a:r>
            <a:r>
              <a:rPr kumimoji="1" lang="zh-CN" altLang="en-US" dirty="0"/>
              <a:t> </a:t>
            </a:r>
            <a:r>
              <a:rPr kumimoji="1" lang="en-US" altLang="zh-CN" dirty="0"/>
              <a:t>because</a:t>
            </a:r>
            <a:r>
              <a:rPr kumimoji="1" lang="zh-CN" altLang="en-US" dirty="0"/>
              <a:t> </a:t>
            </a:r>
            <a:r>
              <a:rPr kumimoji="1" lang="en-US" altLang="zh-CN" dirty="0"/>
              <a:t>it’s</a:t>
            </a:r>
            <a:r>
              <a:rPr kumimoji="1" lang="zh-CN" altLang="en-US" dirty="0"/>
              <a:t> </a:t>
            </a:r>
            <a:r>
              <a:rPr kumimoji="1" lang="en-US" altLang="zh-CN" dirty="0"/>
              <a:t>write-through</a:t>
            </a:r>
            <a:r>
              <a:rPr kumimoji="1" lang="zh-CN" altLang="en-US" dirty="0"/>
              <a:t> </a:t>
            </a:r>
            <a:r>
              <a:rPr kumimoji="1" lang="en-US" altLang="zh-CN" dirty="0"/>
              <a:t>and</a:t>
            </a:r>
            <a:r>
              <a:rPr kumimoji="1" lang="zh-CN" altLang="en-US" dirty="0"/>
              <a:t> </a:t>
            </a:r>
            <a:r>
              <a:rPr kumimoji="1" lang="en-US" altLang="zh-CN" dirty="0"/>
              <a:t>no</a:t>
            </a:r>
            <a:r>
              <a:rPr kumimoji="1" lang="zh-CN" altLang="en-US" dirty="0"/>
              <a:t> </a:t>
            </a:r>
            <a:r>
              <a:rPr kumimoji="1" lang="en-US" altLang="zh-CN" dirty="0"/>
              <a:t>write-allocate</a:t>
            </a:r>
            <a:endParaRPr kumimoji="1" lang="zh-CN" altLang="en-US" dirty="0"/>
          </a:p>
        </p:txBody>
      </p:sp>
      <p:sp>
        <p:nvSpPr>
          <p:cNvPr id="4" name="幻灯片编号占位符 3"/>
          <p:cNvSpPr>
            <a:spLocks noGrp="1"/>
          </p:cNvSpPr>
          <p:nvPr>
            <p:ph type="sldNum" sz="quarter" idx="10"/>
          </p:nvPr>
        </p:nvSpPr>
        <p:spPr/>
        <p:txBody>
          <a:bodyPr/>
          <a:lstStyle/>
          <a:p>
            <a:pPr>
              <a:defRPr/>
            </a:pPr>
            <a:fld id="{987D5C36-3EBC-7B48-92B4-65303C9267E9}" type="slidenum">
              <a:rPr lang="en-US" smtClean="0"/>
              <a:pPr>
                <a:defRPr/>
              </a:pPr>
              <a:t>51</a:t>
            </a:fld>
            <a:endParaRPr lang="en-US"/>
          </a:p>
        </p:txBody>
      </p:sp>
    </p:spTree>
    <p:extLst>
      <p:ext uri="{BB962C8B-B14F-4D97-AF65-F5344CB8AC3E}">
        <p14:creationId xmlns:p14="http://schemas.microsoft.com/office/powerpoint/2010/main" val="2975905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Cell</a:t>
            </a:r>
            <a:r>
              <a:rPr kumimoji="1" lang="zh-CN" altLang="en-US" dirty="0"/>
              <a:t> </a:t>
            </a:r>
            <a:r>
              <a:rPr kumimoji="1" lang="en-US" altLang="zh-CN" dirty="0"/>
              <a:t>processor</a:t>
            </a:r>
            <a:r>
              <a:rPr kumimoji="1" lang="zh-CN" altLang="en-US" dirty="0"/>
              <a:t> </a:t>
            </a:r>
            <a:r>
              <a:rPr kumimoji="1" lang="en-US" altLang="zh-CN" dirty="0"/>
              <a:t>doesn’t</a:t>
            </a:r>
            <a:r>
              <a:rPr kumimoji="1" lang="zh-CN" altLang="en-US" dirty="0"/>
              <a:t> </a:t>
            </a:r>
            <a:r>
              <a:rPr kumimoji="1" lang="en-US" altLang="zh-CN" dirty="0"/>
              <a:t>have</a:t>
            </a:r>
            <a:r>
              <a:rPr kumimoji="1" lang="zh-CN" altLang="en-US" dirty="0"/>
              <a:t> </a:t>
            </a:r>
            <a:r>
              <a:rPr kumimoji="1" lang="en-US" altLang="zh-CN" dirty="0"/>
              <a:t>hardware</a:t>
            </a:r>
            <a:r>
              <a:rPr kumimoji="1" lang="zh-CN" altLang="en-US" dirty="0"/>
              <a:t> </a:t>
            </a:r>
            <a:r>
              <a:rPr kumimoji="1" lang="en-US" altLang="zh-CN" dirty="0"/>
              <a:t>coherence.</a:t>
            </a:r>
            <a:endParaRPr kumimoji="1" lang="zh-CN" altLang="en-US" dirty="0"/>
          </a:p>
        </p:txBody>
      </p:sp>
      <p:sp>
        <p:nvSpPr>
          <p:cNvPr id="4" name="幻灯片编号占位符 3"/>
          <p:cNvSpPr>
            <a:spLocks noGrp="1"/>
          </p:cNvSpPr>
          <p:nvPr>
            <p:ph type="sldNum" sz="quarter" idx="10"/>
          </p:nvPr>
        </p:nvSpPr>
        <p:spPr/>
        <p:txBody>
          <a:bodyPr/>
          <a:lstStyle/>
          <a:p>
            <a:pPr>
              <a:defRPr/>
            </a:pPr>
            <a:fld id="{987D5C36-3EBC-7B48-92B4-65303C9267E9}" type="slidenum">
              <a:rPr lang="en-US" smtClean="0"/>
              <a:pPr>
                <a:defRPr/>
              </a:pPr>
              <a:t>53</a:t>
            </a:fld>
            <a:endParaRPr lang="en-US"/>
          </a:p>
        </p:txBody>
      </p:sp>
    </p:spTree>
    <p:extLst>
      <p:ext uri="{BB962C8B-B14F-4D97-AF65-F5344CB8AC3E}">
        <p14:creationId xmlns:p14="http://schemas.microsoft.com/office/powerpoint/2010/main" val="3854643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Which</a:t>
            </a:r>
            <a:r>
              <a:rPr kumimoji="1" lang="zh-CN" altLang="en-US" dirty="0"/>
              <a:t> </a:t>
            </a:r>
            <a:r>
              <a:rPr kumimoji="1" lang="en-US" altLang="zh-CN" dirty="0"/>
              <a:t>one</a:t>
            </a:r>
            <a:r>
              <a:rPr kumimoji="1" lang="zh-CN" altLang="en-US" dirty="0"/>
              <a:t> </a:t>
            </a:r>
            <a:r>
              <a:rPr kumimoji="1" lang="en-US" altLang="zh-CN" dirty="0"/>
              <a:t>do</a:t>
            </a:r>
            <a:r>
              <a:rPr kumimoji="1" lang="zh-CN" altLang="en-US" dirty="0"/>
              <a:t> </a:t>
            </a:r>
            <a:r>
              <a:rPr kumimoji="1" lang="en-US" altLang="zh-CN" dirty="0"/>
              <a:t>you</a:t>
            </a:r>
            <a:r>
              <a:rPr kumimoji="1" lang="zh-CN" altLang="en-US" dirty="0"/>
              <a:t> </a:t>
            </a:r>
            <a:r>
              <a:rPr kumimoji="1" lang="en-US" altLang="zh-CN" dirty="0"/>
              <a:t>want?</a:t>
            </a:r>
          </a:p>
        </p:txBody>
      </p:sp>
      <p:sp>
        <p:nvSpPr>
          <p:cNvPr id="4" name="幻灯片编号占位符 3"/>
          <p:cNvSpPr>
            <a:spLocks noGrp="1"/>
          </p:cNvSpPr>
          <p:nvPr>
            <p:ph type="sldNum" sz="quarter" idx="10"/>
          </p:nvPr>
        </p:nvSpPr>
        <p:spPr/>
        <p:txBody>
          <a:bodyPr/>
          <a:lstStyle/>
          <a:p>
            <a:pPr>
              <a:defRPr/>
            </a:pPr>
            <a:fld id="{987D5C36-3EBC-7B48-92B4-65303C9267E9}" type="slidenum">
              <a:rPr lang="en-US" smtClean="0"/>
              <a:pPr>
                <a:defRPr/>
              </a:pPr>
              <a:t>57</a:t>
            </a:fld>
            <a:endParaRPr lang="en-US"/>
          </a:p>
        </p:txBody>
      </p:sp>
    </p:spTree>
    <p:extLst>
      <p:ext uri="{BB962C8B-B14F-4D97-AF65-F5344CB8AC3E}">
        <p14:creationId xmlns:p14="http://schemas.microsoft.com/office/powerpoint/2010/main" val="2983240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kumimoji="1"/>
            </a:lvl1pPr>
          </a:lstStyle>
          <a:p>
            <a:pPr>
              <a:defRPr/>
            </a:pPr>
            <a:fld id="{2F2B00E0-0BF0-D94B-9B08-47CED2620CCB}" type="datetimeFigureOut">
              <a:rPr lang="zh-CN" altLang="en-US"/>
              <a:pPr>
                <a:defRPr/>
              </a:pPr>
              <a:t>2024/4/22</a:t>
            </a:fld>
            <a:endParaRPr lang="zh-CN" altLang="en-US"/>
          </a:p>
        </p:txBody>
      </p:sp>
      <p:sp>
        <p:nvSpPr>
          <p:cNvPr id="5" name="页脚占位符 4"/>
          <p:cNvSpPr>
            <a:spLocks noGrp="1"/>
          </p:cNvSpPr>
          <p:nvPr>
            <p:ph type="ftr" sz="quarter" idx="11"/>
          </p:nvPr>
        </p:nvSpPr>
        <p:spPr>
          <a:xfrm>
            <a:off x="3124200" y="6400800"/>
            <a:ext cx="2895600" cy="365125"/>
          </a:xfrm>
          <a:prstGeom prst="rect">
            <a:avLst/>
          </a:prstGeom>
        </p:spPr>
        <p:txBody>
          <a:bodyPr vert="horz" wrap="square" lIns="91440" tIns="45720" rIns="91440" bIns="45720" numCol="1" anchor="t" anchorCtr="0" compatLnSpc="1">
            <a:prstTxWarp prst="textNoShape">
              <a:avLst/>
            </a:prstTxWarp>
          </a:bodyPr>
          <a:lstStyle>
            <a:lvl1pPr>
              <a:defRPr kumimoji="1"/>
            </a:lvl1pPr>
          </a:lstStyle>
          <a:p>
            <a:pPr>
              <a:defRPr/>
            </a:pPr>
            <a:endParaRPr lang="zh-CN" altLang="en-US"/>
          </a:p>
        </p:txBody>
      </p:sp>
      <p:sp>
        <p:nvSpPr>
          <p:cNvPr id="6" name="幻灯片编号占位符 5"/>
          <p:cNvSpPr>
            <a:spLocks noGrp="1"/>
          </p:cNvSpPr>
          <p:nvPr>
            <p:ph type="sldNum" sz="quarter" idx="12"/>
          </p:nvPr>
        </p:nvSpPr>
        <p:spPr>
          <a:xfrm>
            <a:off x="6553200" y="6400800"/>
            <a:ext cx="2133600" cy="365125"/>
          </a:xfrm>
          <a:prstGeom prst="rect">
            <a:avLst/>
          </a:prstGeom>
        </p:spPr>
        <p:txBody>
          <a:bodyPr/>
          <a:lstStyle>
            <a:lvl1pPr>
              <a:defRPr/>
            </a:lvl1pPr>
          </a:lstStyle>
          <a:p>
            <a:pPr>
              <a:defRPr/>
            </a:pPr>
            <a:fld id="{C06B553F-D700-1645-ACB5-16D1B502654A}" type="slidenum">
              <a:rPr lang="zh-CN" altLang="en-US"/>
              <a:pPr>
                <a:defRPr/>
              </a:pPr>
              <a:t>‹#›</a:t>
            </a:fld>
            <a:endParaRPr lang="zh-CN" altLang="en-US"/>
          </a:p>
        </p:txBody>
      </p:sp>
    </p:spTree>
    <p:extLst>
      <p:ext uri="{BB962C8B-B14F-4D97-AF65-F5344CB8AC3E}">
        <p14:creationId xmlns:p14="http://schemas.microsoft.com/office/powerpoint/2010/main" val="2923755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kumimoji="1"/>
            </a:lvl1pPr>
          </a:lstStyle>
          <a:p>
            <a:pPr>
              <a:defRPr/>
            </a:pPr>
            <a:fld id="{47202499-691B-0C45-A2B5-22D55F4D2067}" type="datetimeFigureOut">
              <a:rPr lang="zh-CN" altLang="en-US"/>
              <a:pPr>
                <a:defRPr/>
              </a:pPr>
              <a:t>2024/4/22</a:t>
            </a:fld>
            <a:endParaRPr lang="zh-CN" altLang="en-US"/>
          </a:p>
        </p:txBody>
      </p:sp>
      <p:sp>
        <p:nvSpPr>
          <p:cNvPr id="5" name="页脚占位符 4"/>
          <p:cNvSpPr>
            <a:spLocks noGrp="1"/>
          </p:cNvSpPr>
          <p:nvPr>
            <p:ph type="ftr" sz="quarter" idx="11"/>
          </p:nvPr>
        </p:nvSpPr>
        <p:spPr>
          <a:xfrm>
            <a:off x="3124200" y="6400800"/>
            <a:ext cx="2895600" cy="365125"/>
          </a:xfrm>
          <a:prstGeom prst="rect">
            <a:avLst/>
          </a:prstGeom>
        </p:spPr>
        <p:txBody>
          <a:bodyPr vert="horz" wrap="square" lIns="91440" tIns="45720" rIns="91440" bIns="45720" numCol="1" anchor="t" anchorCtr="0" compatLnSpc="1">
            <a:prstTxWarp prst="textNoShape">
              <a:avLst/>
            </a:prstTxWarp>
          </a:bodyPr>
          <a:lstStyle>
            <a:lvl1pPr>
              <a:defRPr kumimoji="1"/>
            </a:lvl1pPr>
          </a:lstStyle>
          <a:p>
            <a:pPr>
              <a:defRPr/>
            </a:pPr>
            <a:endParaRPr lang="zh-CN" altLang="en-US"/>
          </a:p>
        </p:txBody>
      </p:sp>
      <p:sp>
        <p:nvSpPr>
          <p:cNvPr id="6" name="幻灯片编号占位符 5"/>
          <p:cNvSpPr>
            <a:spLocks noGrp="1"/>
          </p:cNvSpPr>
          <p:nvPr>
            <p:ph type="sldNum" sz="quarter" idx="12"/>
          </p:nvPr>
        </p:nvSpPr>
        <p:spPr>
          <a:xfrm>
            <a:off x="6553200" y="6400800"/>
            <a:ext cx="2133600" cy="365125"/>
          </a:xfrm>
          <a:prstGeom prst="rect">
            <a:avLst/>
          </a:prstGeom>
        </p:spPr>
        <p:txBody>
          <a:bodyPr/>
          <a:lstStyle>
            <a:lvl1pPr>
              <a:defRPr/>
            </a:lvl1pPr>
          </a:lstStyle>
          <a:p>
            <a:pPr>
              <a:defRPr/>
            </a:pPr>
            <a:fld id="{83B8C1EB-3663-2B42-A75F-31D6B7553D4B}" type="slidenum">
              <a:rPr lang="zh-CN" altLang="en-US"/>
              <a:pPr>
                <a:defRPr/>
              </a:pPr>
              <a:t>‹#›</a:t>
            </a:fld>
            <a:endParaRPr lang="zh-CN" altLang="en-US"/>
          </a:p>
        </p:txBody>
      </p:sp>
    </p:spTree>
    <p:extLst>
      <p:ext uri="{BB962C8B-B14F-4D97-AF65-F5344CB8AC3E}">
        <p14:creationId xmlns:p14="http://schemas.microsoft.com/office/powerpoint/2010/main" val="2028785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kumimoji="1"/>
            </a:lvl1pPr>
          </a:lstStyle>
          <a:p>
            <a:pPr>
              <a:defRPr/>
            </a:pPr>
            <a:fld id="{15248C7E-1500-344E-898B-ECC41BB6B457}" type="datetimeFigureOut">
              <a:rPr lang="zh-CN" altLang="en-US"/>
              <a:pPr>
                <a:defRPr/>
              </a:pPr>
              <a:t>2024/4/22</a:t>
            </a:fld>
            <a:endParaRPr lang="zh-CN" altLang="en-US"/>
          </a:p>
        </p:txBody>
      </p:sp>
      <p:sp>
        <p:nvSpPr>
          <p:cNvPr id="5" name="页脚占位符 4"/>
          <p:cNvSpPr>
            <a:spLocks noGrp="1"/>
          </p:cNvSpPr>
          <p:nvPr>
            <p:ph type="ftr" sz="quarter" idx="11"/>
          </p:nvPr>
        </p:nvSpPr>
        <p:spPr>
          <a:xfrm>
            <a:off x="3124200" y="6400800"/>
            <a:ext cx="2895600" cy="365125"/>
          </a:xfrm>
          <a:prstGeom prst="rect">
            <a:avLst/>
          </a:prstGeom>
        </p:spPr>
        <p:txBody>
          <a:bodyPr vert="horz" wrap="square" lIns="91440" tIns="45720" rIns="91440" bIns="45720" numCol="1" anchor="t" anchorCtr="0" compatLnSpc="1">
            <a:prstTxWarp prst="textNoShape">
              <a:avLst/>
            </a:prstTxWarp>
          </a:bodyPr>
          <a:lstStyle>
            <a:lvl1pPr>
              <a:defRPr kumimoji="1"/>
            </a:lvl1pPr>
          </a:lstStyle>
          <a:p>
            <a:pPr>
              <a:defRPr/>
            </a:pPr>
            <a:endParaRPr lang="zh-CN" altLang="en-US"/>
          </a:p>
        </p:txBody>
      </p:sp>
      <p:sp>
        <p:nvSpPr>
          <p:cNvPr id="6" name="幻灯片编号占位符 5"/>
          <p:cNvSpPr>
            <a:spLocks noGrp="1"/>
          </p:cNvSpPr>
          <p:nvPr>
            <p:ph type="sldNum" sz="quarter" idx="12"/>
          </p:nvPr>
        </p:nvSpPr>
        <p:spPr>
          <a:xfrm>
            <a:off x="6553200" y="6400800"/>
            <a:ext cx="2133600" cy="365125"/>
          </a:xfrm>
          <a:prstGeom prst="rect">
            <a:avLst/>
          </a:prstGeom>
        </p:spPr>
        <p:txBody>
          <a:bodyPr/>
          <a:lstStyle>
            <a:lvl1pPr>
              <a:defRPr/>
            </a:lvl1pPr>
          </a:lstStyle>
          <a:p>
            <a:pPr>
              <a:defRPr/>
            </a:pPr>
            <a:fld id="{416DEC29-75ED-694F-BD24-12F35A042E17}" type="slidenum">
              <a:rPr lang="zh-CN" altLang="en-US"/>
              <a:pPr>
                <a:defRPr/>
              </a:pPr>
              <a:t>‹#›</a:t>
            </a:fld>
            <a:endParaRPr lang="zh-CN" altLang="en-US"/>
          </a:p>
        </p:txBody>
      </p:sp>
    </p:spTree>
    <p:extLst>
      <p:ext uri="{BB962C8B-B14F-4D97-AF65-F5344CB8AC3E}">
        <p14:creationId xmlns:p14="http://schemas.microsoft.com/office/powerpoint/2010/main" val="2092277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Helvetica"/>
                <a:cs typeface="Helvetica"/>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a:latin typeface="Helvetica"/>
                <a:cs typeface="Helvetica"/>
              </a:defRPr>
            </a:lvl1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1811073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kumimoji="1"/>
            </a:lvl1pPr>
          </a:lstStyle>
          <a:p>
            <a:pPr>
              <a:defRPr/>
            </a:pPr>
            <a:fld id="{C6EEBAA6-1681-4744-8EC9-AB19817D3934}" type="datetimeFigureOut">
              <a:rPr lang="zh-CN" altLang="en-US"/>
              <a:pPr>
                <a:defRPr/>
              </a:pPr>
              <a:t>2024/4/22</a:t>
            </a:fld>
            <a:endParaRPr lang="zh-CN" altLang="en-US"/>
          </a:p>
        </p:txBody>
      </p:sp>
      <p:sp>
        <p:nvSpPr>
          <p:cNvPr id="5" name="页脚占位符 4"/>
          <p:cNvSpPr>
            <a:spLocks noGrp="1"/>
          </p:cNvSpPr>
          <p:nvPr>
            <p:ph type="ftr" sz="quarter" idx="11"/>
          </p:nvPr>
        </p:nvSpPr>
        <p:spPr>
          <a:xfrm>
            <a:off x="3124200" y="6400800"/>
            <a:ext cx="2895600" cy="365125"/>
          </a:xfrm>
          <a:prstGeom prst="rect">
            <a:avLst/>
          </a:prstGeom>
        </p:spPr>
        <p:txBody>
          <a:bodyPr vert="horz" wrap="square" lIns="91440" tIns="45720" rIns="91440" bIns="45720" numCol="1" anchor="t" anchorCtr="0" compatLnSpc="1">
            <a:prstTxWarp prst="textNoShape">
              <a:avLst/>
            </a:prstTxWarp>
          </a:bodyPr>
          <a:lstStyle>
            <a:lvl1pPr>
              <a:defRPr kumimoji="1"/>
            </a:lvl1pPr>
          </a:lstStyle>
          <a:p>
            <a:pPr>
              <a:defRPr/>
            </a:pPr>
            <a:endParaRPr lang="zh-CN" altLang="en-US"/>
          </a:p>
        </p:txBody>
      </p:sp>
      <p:sp>
        <p:nvSpPr>
          <p:cNvPr id="6" name="幻灯片编号占位符 5"/>
          <p:cNvSpPr>
            <a:spLocks noGrp="1"/>
          </p:cNvSpPr>
          <p:nvPr>
            <p:ph type="sldNum" sz="quarter" idx="12"/>
          </p:nvPr>
        </p:nvSpPr>
        <p:spPr>
          <a:xfrm>
            <a:off x="6553200" y="6400800"/>
            <a:ext cx="2133600" cy="365125"/>
          </a:xfrm>
          <a:prstGeom prst="rect">
            <a:avLst/>
          </a:prstGeom>
        </p:spPr>
        <p:txBody>
          <a:bodyPr/>
          <a:lstStyle>
            <a:lvl1pPr>
              <a:defRPr/>
            </a:lvl1pPr>
          </a:lstStyle>
          <a:p>
            <a:pPr>
              <a:defRPr/>
            </a:pPr>
            <a:fld id="{47182096-76EE-CC46-BD6F-57417F5A6B39}" type="slidenum">
              <a:rPr lang="zh-CN" altLang="en-US"/>
              <a:pPr>
                <a:defRPr/>
              </a:pPr>
              <a:t>‹#›</a:t>
            </a:fld>
            <a:endParaRPr lang="zh-CN" altLang="en-US"/>
          </a:p>
        </p:txBody>
      </p:sp>
    </p:spTree>
    <p:extLst>
      <p:ext uri="{BB962C8B-B14F-4D97-AF65-F5344CB8AC3E}">
        <p14:creationId xmlns:p14="http://schemas.microsoft.com/office/powerpoint/2010/main" val="62175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kumimoji="1"/>
            </a:lvl1pPr>
          </a:lstStyle>
          <a:p>
            <a:pPr>
              <a:defRPr/>
            </a:pPr>
            <a:fld id="{04E8A243-E591-5843-A5C9-732EAE74165F}" type="datetimeFigureOut">
              <a:rPr lang="zh-CN" altLang="en-US"/>
              <a:pPr>
                <a:defRPr/>
              </a:pPr>
              <a:t>2024/4/22</a:t>
            </a:fld>
            <a:endParaRPr lang="zh-CN" altLang="en-US"/>
          </a:p>
        </p:txBody>
      </p:sp>
      <p:sp>
        <p:nvSpPr>
          <p:cNvPr id="6" name="页脚占位符 5"/>
          <p:cNvSpPr>
            <a:spLocks noGrp="1"/>
          </p:cNvSpPr>
          <p:nvPr>
            <p:ph type="ftr" sz="quarter" idx="11"/>
          </p:nvPr>
        </p:nvSpPr>
        <p:spPr>
          <a:xfrm>
            <a:off x="3124200" y="6400800"/>
            <a:ext cx="2895600" cy="365125"/>
          </a:xfrm>
          <a:prstGeom prst="rect">
            <a:avLst/>
          </a:prstGeom>
        </p:spPr>
        <p:txBody>
          <a:bodyPr vert="horz" wrap="square" lIns="91440" tIns="45720" rIns="91440" bIns="45720" numCol="1" anchor="t" anchorCtr="0" compatLnSpc="1">
            <a:prstTxWarp prst="textNoShape">
              <a:avLst/>
            </a:prstTxWarp>
          </a:bodyPr>
          <a:lstStyle>
            <a:lvl1pPr>
              <a:defRPr kumimoji="1"/>
            </a:lvl1pPr>
          </a:lstStyle>
          <a:p>
            <a:pPr>
              <a:defRPr/>
            </a:pPr>
            <a:endParaRPr lang="zh-CN" altLang="en-US"/>
          </a:p>
        </p:txBody>
      </p:sp>
      <p:sp>
        <p:nvSpPr>
          <p:cNvPr id="7" name="幻灯片编号占位符 6"/>
          <p:cNvSpPr>
            <a:spLocks noGrp="1"/>
          </p:cNvSpPr>
          <p:nvPr>
            <p:ph type="sldNum" sz="quarter" idx="12"/>
          </p:nvPr>
        </p:nvSpPr>
        <p:spPr>
          <a:xfrm>
            <a:off x="6553200" y="6400800"/>
            <a:ext cx="2133600" cy="365125"/>
          </a:xfrm>
          <a:prstGeom prst="rect">
            <a:avLst/>
          </a:prstGeom>
        </p:spPr>
        <p:txBody>
          <a:bodyPr/>
          <a:lstStyle>
            <a:lvl1pPr>
              <a:defRPr/>
            </a:lvl1pPr>
          </a:lstStyle>
          <a:p>
            <a:pPr>
              <a:defRPr/>
            </a:pPr>
            <a:fld id="{C4BED70E-E385-DF48-B879-04B4F3A97C09}" type="slidenum">
              <a:rPr lang="zh-CN" altLang="en-US"/>
              <a:pPr>
                <a:defRPr/>
              </a:pPr>
              <a:t>‹#›</a:t>
            </a:fld>
            <a:endParaRPr lang="zh-CN" altLang="en-US"/>
          </a:p>
        </p:txBody>
      </p:sp>
    </p:spTree>
    <p:extLst>
      <p:ext uri="{BB962C8B-B14F-4D97-AF65-F5344CB8AC3E}">
        <p14:creationId xmlns:p14="http://schemas.microsoft.com/office/powerpoint/2010/main" val="1770988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kumimoji="1"/>
            </a:lvl1pPr>
          </a:lstStyle>
          <a:p>
            <a:pPr>
              <a:defRPr/>
            </a:pPr>
            <a:fld id="{84E97861-512E-C945-A0A7-4620C9547DEB}" type="datetimeFigureOut">
              <a:rPr lang="zh-CN" altLang="en-US"/>
              <a:pPr>
                <a:defRPr/>
              </a:pPr>
              <a:t>2024/4/22</a:t>
            </a:fld>
            <a:endParaRPr lang="zh-CN" altLang="en-US"/>
          </a:p>
        </p:txBody>
      </p:sp>
      <p:sp>
        <p:nvSpPr>
          <p:cNvPr id="8" name="页脚占位符 7"/>
          <p:cNvSpPr>
            <a:spLocks noGrp="1"/>
          </p:cNvSpPr>
          <p:nvPr>
            <p:ph type="ftr" sz="quarter" idx="11"/>
          </p:nvPr>
        </p:nvSpPr>
        <p:spPr>
          <a:xfrm>
            <a:off x="3124200" y="6400800"/>
            <a:ext cx="2895600" cy="365125"/>
          </a:xfrm>
          <a:prstGeom prst="rect">
            <a:avLst/>
          </a:prstGeom>
        </p:spPr>
        <p:txBody>
          <a:bodyPr vert="horz" wrap="square" lIns="91440" tIns="45720" rIns="91440" bIns="45720" numCol="1" anchor="t" anchorCtr="0" compatLnSpc="1">
            <a:prstTxWarp prst="textNoShape">
              <a:avLst/>
            </a:prstTxWarp>
          </a:bodyPr>
          <a:lstStyle>
            <a:lvl1pPr>
              <a:defRPr kumimoji="1"/>
            </a:lvl1pPr>
          </a:lstStyle>
          <a:p>
            <a:pPr>
              <a:defRPr/>
            </a:pPr>
            <a:endParaRPr lang="zh-CN" altLang="en-US"/>
          </a:p>
        </p:txBody>
      </p:sp>
      <p:sp>
        <p:nvSpPr>
          <p:cNvPr id="9" name="幻灯片编号占位符 8"/>
          <p:cNvSpPr>
            <a:spLocks noGrp="1"/>
          </p:cNvSpPr>
          <p:nvPr>
            <p:ph type="sldNum" sz="quarter" idx="12"/>
          </p:nvPr>
        </p:nvSpPr>
        <p:spPr>
          <a:xfrm>
            <a:off x="6553200" y="6400800"/>
            <a:ext cx="2133600" cy="365125"/>
          </a:xfrm>
          <a:prstGeom prst="rect">
            <a:avLst/>
          </a:prstGeom>
        </p:spPr>
        <p:txBody>
          <a:bodyPr/>
          <a:lstStyle>
            <a:lvl1pPr>
              <a:defRPr/>
            </a:lvl1pPr>
          </a:lstStyle>
          <a:p>
            <a:pPr>
              <a:defRPr/>
            </a:pPr>
            <a:fld id="{EA80FAA7-B11D-2D46-8545-57E2099A40D1}" type="slidenum">
              <a:rPr lang="zh-CN" altLang="en-US"/>
              <a:pPr>
                <a:defRPr/>
              </a:pPr>
              <a:t>‹#›</a:t>
            </a:fld>
            <a:endParaRPr lang="zh-CN" altLang="en-US"/>
          </a:p>
        </p:txBody>
      </p:sp>
    </p:spTree>
    <p:extLst>
      <p:ext uri="{BB962C8B-B14F-4D97-AF65-F5344CB8AC3E}">
        <p14:creationId xmlns:p14="http://schemas.microsoft.com/office/powerpoint/2010/main" val="3379103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kumimoji="1"/>
            </a:lvl1pPr>
          </a:lstStyle>
          <a:p>
            <a:pPr>
              <a:defRPr/>
            </a:pPr>
            <a:fld id="{26BC4C30-F92B-EA4A-98F9-E8F9E36E921F}" type="datetimeFigureOut">
              <a:rPr lang="zh-CN" altLang="en-US"/>
              <a:pPr>
                <a:defRPr/>
              </a:pPr>
              <a:t>2024/4/22</a:t>
            </a:fld>
            <a:endParaRPr lang="zh-CN" altLang="en-US"/>
          </a:p>
        </p:txBody>
      </p:sp>
      <p:sp>
        <p:nvSpPr>
          <p:cNvPr id="4" name="页脚占位符 3"/>
          <p:cNvSpPr>
            <a:spLocks noGrp="1"/>
          </p:cNvSpPr>
          <p:nvPr>
            <p:ph type="ftr" sz="quarter" idx="11"/>
          </p:nvPr>
        </p:nvSpPr>
        <p:spPr>
          <a:xfrm>
            <a:off x="3124200" y="6400800"/>
            <a:ext cx="2895600" cy="365125"/>
          </a:xfrm>
          <a:prstGeom prst="rect">
            <a:avLst/>
          </a:prstGeom>
        </p:spPr>
        <p:txBody>
          <a:bodyPr vert="horz" wrap="square" lIns="91440" tIns="45720" rIns="91440" bIns="45720" numCol="1" anchor="t" anchorCtr="0" compatLnSpc="1">
            <a:prstTxWarp prst="textNoShape">
              <a:avLst/>
            </a:prstTxWarp>
          </a:bodyPr>
          <a:lstStyle>
            <a:lvl1pPr>
              <a:defRPr kumimoji="1"/>
            </a:lvl1pPr>
          </a:lstStyle>
          <a:p>
            <a:pPr>
              <a:defRPr/>
            </a:pPr>
            <a:endParaRPr lang="zh-CN" altLang="en-US"/>
          </a:p>
        </p:txBody>
      </p:sp>
      <p:sp>
        <p:nvSpPr>
          <p:cNvPr id="5" name="幻灯片编号占位符 4"/>
          <p:cNvSpPr>
            <a:spLocks noGrp="1"/>
          </p:cNvSpPr>
          <p:nvPr>
            <p:ph type="sldNum" sz="quarter" idx="12"/>
          </p:nvPr>
        </p:nvSpPr>
        <p:spPr>
          <a:xfrm>
            <a:off x="6553200" y="6400800"/>
            <a:ext cx="2133600" cy="365125"/>
          </a:xfrm>
          <a:prstGeom prst="rect">
            <a:avLst/>
          </a:prstGeom>
        </p:spPr>
        <p:txBody>
          <a:bodyPr/>
          <a:lstStyle>
            <a:lvl1pPr>
              <a:defRPr/>
            </a:lvl1pPr>
          </a:lstStyle>
          <a:p>
            <a:pPr>
              <a:defRPr/>
            </a:pPr>
            <a:fld id="{92F8D520-970B-C741-851C-849867025B7E}" type="slidenum">
              <a:rPr lang="zh-CN" altLang="en-US"/>
              <a:pPr>
                <a:defRPr/>
              </a:pPr>
              <a:t>‹#›</a:t>
            </a:fld>
            <a:endParaRPr lang="zh-CN" altLang="en-US"/>
          </a:p>
        </p:txBody>
      </p:sp>
    </p:spTree>
    <p:extLst>
      <p:ext uri="{BB962C8B-B14F-4D97-AF65-F5344CB8AC3E}">
        <p14:creationId xmlns:p14="http://schemas.microsoft.com/office/powerpoint/2010/main" val="1778450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kumimoji="1"/>
            </a:lvl1pPr>
          </a:lstStyle>
          <a:p>
            <a:pPr>
              <a:defRPr/>
            </a:pPr>
            <a:fld id="{9EBE87CE-B8AB-184E-88DA-31F9E4803ED4}" type="datetimeFigureOut">
              <a:rPr lang="zh-CN" altLang="en-US"/>
              <a:pPr>
                <a:defRPr/>
              </a:pPr>
              <a:t>2024/4/22</a:t>
            </a:fld>
            <a:endParaRPr lang="zh-CN" altLang="en-US"/>
          </a:p>
        </p:txBody>
      </p:sp>
      <p:sp>
        <p:nvSpPr>
          <p:cNvPr id="3" name="页脚占位符 2"/>
          <p:cNvSpPr>
            <a:spLocks noGrp="1"/>
          </p:cNvSpPr>
          <p:nvPr>
            <p:ph type="ftr" sz="quarter" idx="11"/>
          </p:nvPr>
        </p:nvSpPr>
        <p:spPr>
          <a:xfrm>
            <a:off x="3124200" y="6400800"/>
            <a:ext cx="2895600" cy="365125"/>
          </a:xfrm>
          <a:prstGeom prst="rect">
            <a:avLst/>
          </a:prstGeom>
        </p:spPr>
        <p:txBody>
          <a:bodyPr vert="horz" wrap="square" lIns="91440" tIns="45720" rIns="91440" bIns="45720" numCol="1" anchor="t" anchorCtr="0" compatLnSpc="1">
            <a:prstTxWarp prst="textNoShape">
              <a:avLst/>
            </a:prstTxWarp>
          </a:bodyPr>
          <a:lstStyle>
            <a:lvl1pPr>
              <a:defRPr kumimoji="1"/>
            </a:lvl1pPr>
          </a:lstStyle>
          <a:p>
            <a:pPr>
              <a:defRPr/>
            </a:pPr>
            <a:endParaRPr lang="zh-CN" altLang="en-US"/>
          </a:p>
        </p:txBody>
      </p:sp>
      <p:sp>
        <p:nvSpPr>
          <p:cNvPr id="4" name="幻灯片编号占位符 3"/>
          <p:cNvSpPr>
            <a:spLocks noGrp="1"/>
          </p:cNvSpPr>
          <p:nvPr>
            <p:ph type="sldNum" sz="quarter" idx="12"/>
          </p:nvPr>
        </p:nvSpPr>
        <p:spPr>
          <a:xfrm>
            <a:off x="6553200" y="6400800"/>
            <a:ext cx="2133600" cy="365125"/>
          </a:xfrm>
          <a:prstGeom prst="rect">
            <a:avLst/>
          </a:prstGeom>
        </p:spPr>
        <p:txBody>
          <a:bodyPr/>
          <a:lstStyle>
            <a:lvl1pPr>
              <a:defRPr/>
            </a:lvl1pPr>
          </a:lstStyle>
          <a:p>
            <a:pPr>
              <a:defRPr/>
            </a:pPr>
            <a:fld id="{645EEED7-204C-D549-96E0-6E2E12311BBF}" type="slidenum">
              <a:rPr lang="zh-CN" altLang="en-US"/>
              <a:pPr>
                <a:defRPr/>
              </a:pPr>
              <a:t>‹#›</a:t>
            </a:fld>
            <a:endParaRPr lang="zh-CN" altLang="en-US"/>
          </a:p>
        </p:txBody>
      </p:sp>
    </p:spTree>
    <p:extLst>
      <p:ext uri="{BB962C8B-B14F-4D97-AF65-F5344CB8AC3E}">
        <p14:creationId xmlns:p14="http://schemas.microsoft.com/office/powerpoint/2010/main" val="1883638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kumimoji="1"/>
            </a:lvl1pPr>
          </a:lstStyle>
          <a:p>
            <a:pPr>
              <a:defRPr/>
            </a:pPr>
            <a:fld id="{6FE08AE4-23C1-D84F-B922-F38BEFDFE6B3}" type="datetimeFigureOut">
              <a:rPr lang="zh-CN" altLang="en-US"/>
              <a:pPr>
                <a:defRPr/>
              </a:pPr>
              <a:t>2024/4/22</a:t>
            </a:fld>
            <a:endParaRPr lang="zh-CN" altLang="en-US"/>
          </a:p>
        </p:txBody>
      </p:sp>
      <p:sp>
        <p:nvSpPr>
          <p:cNvPr id="6" name="页脚占位符 5"/>
          <p:cNvSpPr>
            <a:spLocks noGrp="1"/>
          </p:cNvSpPr>
          <p:nvPr>
            <p:ph type="ftr" sz="quarter" idx="11"/>
          </p:nvPr>
        </p:nvSpPr>
        <p:spPr>
          <a:xfrm>
            <a:off x="3124200" y="6400800"/>
            <a:ext cx="2895600" cy="365125"/>
          </a:xfrm>
          <a:prstGeom prst="rect">
            <a:avLst/>
          </a:prstGeom>
        </p:spPr>
        <p:txBody>
          <a:bodyPr vert="horz" wrap="square" lIns="91440" tIns="45720" rIns="91440" bIns="45720" numCol="1" anchor="t" anchorCtr="0" compatLnSpc="1">
            <a:prstTxWarp prst="textNoShape">
              <a:avLst/>
            </a:prstTxWarp>
          </a:bodyPr>
          <a:lstStyle>
            <a:lvl1pPr>
              <a:defRPr kumimoji="1"/>
            </a:lvl1pPr>
          </a:lstStyle>
          <a:p>
            <a:pPr>
              <a:defRPr/>
            </a:pPr>
            <a:endParaRPr lang="zh-CN" altLang="en-US"/>
          </a:p>
        </p:txBody>
      </p:sp>
      <p:sp>
        <p:nvSpPr>
          <p:cNvPr id="7" name="幻灯片编号占位符 6"/>
          <p:cNvSpPr>
            <a:spLocks noGrp="1"/>
          </p:cNvSpPr>
          <p:nvPr>
            <p:ph type="sldNum" sz="quarter" idx="12"/>
          </p:nvPr>
        </p:nvSpPr>
        <p:spPr>
          <a:xfrm>
            <a:off x="6553200" y="6400800"/>
            <a:ext cx="2133600" cy="365125"/>
          </a:xfrm>
          <a:prstGeom prst="rect">
            <a:avLst/>
          </a:prstGeom>
        </p:spPr>
        <p:txBody>
          <a:bodyPr/>
          <a:lstStyle>
            <a:lvl1pPr>
              <a:defRPr/>
            </a:lvl1pPr>
          </a:lstStyle>
          <a:p>
            <a:pPr>
              <a:defRPr/>
            </a:pPr>
            <a:fld id="{25B0559D-CC28-9041-A461-7932AC63FEF3}" type="slidenum">
              <a:rPr lang="zh-CN" altLang="en-US"/>
              <a:pPr>
                <a:defRPr/>
              </a:pPr>
              <a:t>‹#›</a:t>
            </a:fld>
            <a:endParaRPr lang="zh-CN" altLang="en-US"/>
          </a:p>
        </p:txBody>
      </p:sp>
    </p:spTree>
    <p:extLst>
      <p:ext uri="{BB962C8B-B14F-4D97-AF65-F5344CB8AC3E}">
        <p14:creationId xmlns:p14="http://schemas.microsoft.com/office/powerpoint/2010/main" val="3990850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kumimoji="1"/>
            </a:lvl1pPr>
          </a:lstStyle>
          <a:p>
            <a:pPr>
              <a:defRPr/>
            </a:pPr>
            <a:fld id="{88E6795F-B01D-644D-9543-FC6953A0EC42}" type="datetimeFigureOut">
              <a:rPr lang="zh-CN" altLang="en-US"/>
              <a:pPr>
                <a:defRPr/>
              </a:pPr>
              <a:t>2024/4/22</a:t>
            </a:fld>
            <a:endParaRPr lang="zh-CN" altLang="en-US"/>
          </a:p>
        </p:txBody>
      </p:sp>
      <p:sp>
        <p:nvSpPr>
          <p:cNvPr id="6" name="页脚占位符 5"/>
          <p:cNvSpPr>
            <a:spLocks noGrp="1"/>
          </p:cNvSpPr>
          <p:nvPr>
            <p:ph type="ftr" sz="quarter" idx="11"/>
          </p:nvPr>
        </p:nvSpPr>
        <p:spPr>
          <a:xfrm>
            <a:off x="3124200" y="6400800"/>
            <a:ext cx="2895600" cy="365125"/>
          </a:xfrm>
          <a:prstGeom prst="rect">
            <a:avLst/>
          </a:prstGeom>
        </p:spPr>
        <p:txBody>
          <a:bodyPr vert="horz" wrap="square" lIns="91440" tIns="45720" rIns="91440" bIns="45720" numCol="1" anchor="t" anchorCtr="0" compatLnSpc="1">
            <a:prstTxWarp prst="textNoShape">
              <a:avLst/>
            </a:prstTxWarp>
          </a:bodyPr>
          <a:lstStyle>
            <a:lvl1pPr>
              <a:defRPr kumimoji="1"/>
            </a:lvl1pPr>
          </a:lstStyle>
          <a:p>
            <a:pPr>
              <a:defRPr/>
            </a:pPr>
            <a:endParaRPr lang="zh-CN" altLang="en-US"/>
          </a:p>
        </p:txBody>
      </p:sp>
      <p:sp>
        <p:nvSpPr>
          <p:cNvPr id="7" name="幻灯片编号占位符 6"/>
          <p:cNvSpPr>
            <a:spLocks noGrp="1"/>
          </p:cNvSpPr>
          <p:nvPr>
            <p:ph type="sldNum" sz="quarter" idx="12"/>
          </p:nvPr>
        </p:nvSpPr>
        <p:spPr>
          <a:xfrm>
            <a:off x="6553200" y="6400800"/>
            <a:ext cx="2133600" cy="365125"/>
          </a:xfrm>
          <a:prstGeom prst="rect">
            <a:avLst/>
          </a:prstGeom>
        </p:spPr>
        <p:txBody>
          <a:bodyPr/>
          <a:lstStyle>
            <a:lvl1pPr>
              <a:defRPr/>
            </a:lvl1pPr>
          </a:lstStyle>
          <a:p>
            <a:pPr>
              <a:defRPr/>
            </a:pPr>
            <a:fld id="{F1AA693A-0257-9C4A-B8FF-0CE7C2D286D7}" type="slidenum">
              <a:rPr lang="zh-CN" altLang="en-US"/>
              <a:pPr>
                <a:defRPr/>
              </a:pPr>
              <a:t>‹#›</a:t>
            </a:fld>
            <a:endParaRPr lang="zh-CN" altLang="en-US"/>
          </a:p>
        </p:txBody>
      </p:sp>
    </p:spTree>
    <p:extLst>
      <p:ext uri="{BB962C8B-B14F-4D97-AF65-F5344CB8AC3E}">
        <p14:creationId xmlns:p14="http://schemas.microsoft.com/office/powerpoint/2010/main" val="676757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28600"/>
            <a:ext cx="82296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asdfasdf</a:t>
            </a:r>
            <a:endParaRPr lang="zh-CN" altLang="en-US"/>
          </a:p>
        </p:txBody>
      </p:sp>
      <p:sp>
        <p:nvSpPr>
          <p:cNvPr id="1027" name="文本占位符 2"/>
          <p:cNvSpPr>
            <a:spLocks noGrp="1"/>
          </p:cNvSpPr>
          <p:nvPr>
            <p:ph type="body" idx="1"/>
          </p:nvPr>
        </p:nvSpPr>
        <p:spPr bwMode="auto">
          <a:xfrm>
            <a:off x="457200" y="1676400"/>
            <a:ext cx="8229600" cy="437356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asdf</a:t>
            </a:r>
            <a:endParaRPr lang="zh-CN" altLang="en-US"/>
          </a:p>
          <a:p>
            <a:pPr lvl="1"/>
            <a:r>
              <a:rPr lang="en-US" altLang="zh-CN"/>
              <a:t>asdf</a:t>
            </a:r>
            <a:endParaRPr lang="zh-CN" altLang="en-US"/>
          </a:p>
          <a:p>
            <a:pPr lvl="2"/>
            <a:r>
              <a:rPr lang="en-US" altLang="zh-CN"/>
              <a:t>asdf</a:t>
            </a:r>
            <a:endParaRPr lang="zh-CN" altLang="en-US"/>
          </a:p>
          <a:p>
            <a:pPr lvl="3"/>
            <a:r>
              <a:rPr lang="zh-CN" altLang="en-US"/>
              <a:t>四级</a:t>
            </a:r>
          </a:p>
          <a:p>
            <a:pPr lvl="4"/>
            <a:r>
              <a:rPr lang="zh-CN" altLang="en-US"/>
              <a:t>五级</a:t>
            </a:r>
          </a:p>
        </p:txBody>
      </p:sp>
    </p:spTree>
    <p:extLst>
      <p:ext uri="{BB962C8B-B14F-4D97-AF65-F5344CB8AC3E}">
        <p14:creationId xmlns:p14="http://schemas.microsoft.com/office/powerpoint/2010/main" val="3600482761"/>
      </p:ext>
    </p:extLst>
  </p:cSld>
  <p:clrMap bg1="lt1" tx1="dk1" bg2="lt2" tx2="dk2" accent1="accent1" accent2="accent2" accent3="accent3" accent4="accent4" accent5="accent5" accent6="accent6" hlink="hlink" folHlink="folHlink"/>
  <p:sldLayoutIdLst>
    <p:sldLayoutId id="2147485474" r:id="rId1"/>
    <p:sldLayoutId id="2147485475" r:id="rId2"/>
    <p:sldLayoutId id="2147485476" r:id="rId3"/>
    <p:sldLayoutId id="2147485477" r:id="rId4"/>
    <p:sldLayoutId id="2147485478" r:id="rId5"/>
    <p:sldLayoutId id="2147485479" r:id="rId6"/>
    <p:sldLayoutId id="2147485480" r:id="rId7"/>
    <p:sldLayoutId id="2147485481" r:id="rId8"/>
    <p:sldLayoutId id="2147485482" r:id="rId9"/>
    <p:sldLayoutId id="2147485483" r:id="rId10"/>
    <p:sldLayoutId id="2147485484" r:id="rId11"/>
  </p:sldLayoutIdLst>
  <p:txStyles>
    <p:titleStyle>
      <a:lvl1pPr algn="ctr" defTabSz="457200" rtl="0" fontAlgn="base">
        <a:spcBef>
          <a:spcPct val="0"/>
        </a:spcBef>
        <a:spcAft>
          <a:spcPct val="0"/>
        </a:spcAft>
        <a:defRPr kumimoji="1" sz="4400" kern="1200">
          <a:solidFill>
            <a:schemeClr val="tx1"/>
          </a:solidFill>
          <a:latin typeface="Helvetica"/>
          <a:ea typeface="宋体" charset="0"/>
          <a:cs typeface="Helvetica"/>
        </a:defRPr>
      </a:lvl1pPr>
      <a:lvl2pPr algn="ctr" defTabSz="457200" rtl="0" fontAlgn="base">
        <a:spcBef>
          <a:spcPct val="0"/>
        </a:spcBef>
        <a:spcAft>
          <a:spcPct val="0"/>
        </a:spcAft>
        <a:defRPr kumimoji="1" sz="4400">
          <a:solidFill>
            <a:schemeClr val="tx1"/>
          </a:solidFill>
          <a:latin typeface="Helvetica" charset="0"/>
          <a:ea typeface="宋体" charset="0"/>
          <a:cs typeface="Helvetica" charset="0"/>
        </a:defRPr>
      </a:lvl2pPr>
      <a:lvl3pPr algn="ctr" defTabSz="457200" rtl="0" fontAlgn="base">
        <a:spcBef>
          <a:spcPct val="0"/>
        </a:spcBef>
        <a:spcAft>
          <a:spcPct val="0"/>
        </a:spcAft>
        <a:defRPr kumimoji="1" sz="4400">
          <a:solidFill>
            <a:schemeClr val="tx1"/>
          </a:solidFill>
          <a:latin typeface="Helvetica" charset="0"/>
          <a:ea typeface="宋体" charset="0"/>
          <a:cs typeface="Helvetica" charset="0"/>
        </a:defRPr>
      </a:lvl3pPr>
      <a:lvl4pPr algn="ctr" defTabSz="457200" rtl="0" fontAlgn="base">
        <a:spcBef>
          <a:spcPct val="0"/>
        </a:spcBef>
        <a:spcAft>
          <a:spcPct val="0"/>
        </a:spcAft>
        <a:defRPr kumimoji="1" sz="4400">
          <a:solidFill>
            <a:schemeClr val="tx1"/>
          </a:solidFill>
          <a:latin typeface="Helvetica" charset="0"/>
          <a:ea typeface="宋体" charset="0"/>
          <a:cs typeface="Helvetica" charset="0"/>
        </a:defRPr>
      </a:lvl4pPr>
      <a:lvl5pPr algn="ctr" defTabSz="457200" rtl="0" fontAlgn="base">
        <a:spcBef>
          <a:spcPct val="0"/>
        </a:spcBef>
        <a:spcAft>
          <a:spcPct val="0"/>
        </a:spcAft>
        <a:defRPr kumimoji="1" sz="4400">
          <a:solidFill>
            <a:schemeClr val="tx1"/>
          </a:solidFill>
          <a:latin typeface="Helvetica" charset="0"/>
          <a:ea typeface="宋体" charset="0"/>
          <a:cs typeface="Helvetica" charset="0"/>
        </a:defRPr>
      </a:lvl5pPr>
      <a:lvl6pPr marL="457200" algn="ctr" defTabSz="457200" rtl="0" fontAlgn="base">
        <a:spcBef>
          <a:spcPct val="0"/>
        </a:spcBef>
        <a:spcAft>
          <a:spcPct val="0"/>
        </a:spcAft>
        <a:defRPr kumimoji="1" sz="4400">
          <a:solidFill>
            <a:schemeClr val="tx1"/>
          </a:solidFill>
          <a:latin typeface="Helvetica" charset="0"/>
          <a:ea typeface="宋体" charset="0"/>
          <a:cs typeface="Helvetica" charset="0"/>
        </a:defRPr>
      </a:lvl6pPr>
      <a:lvl7pPr marL="914400" algn="ctr" defTabSz="457200" rtl="0" fontAlgn="base">
        <a:spcBef>
          <a:spcPct val="0"/>
        </a:spcBef>
        <a:spcAft>
          <a:spcPct val="0"/>
        </a:spcAft>
        <a:defRPr kumimoji="1" sz="4400">
          <a:solidFill>
            <a:schemeClr val="tx1"/>
          </a:solidFill>
          <a:latin typeface="Helvetica" charset="0"/>
          <a:ea typeface="宋体" charset="0"/>
          <a:cs typeface="Helvetica" charset="0"/>
        </a:defRPr>
      </a:lvl7pPr>
      <a:lvl8pPr marL="1371600" algn="ctr" defTabSz="457200" rtl="0" fontAlgn="base">
        <a:spcBef>
          <a:spcPct val="0"/>
        </a:spcBef>
        <a:spcAft>
          <a:spcPct val="0"/>
        </a:spcAft>
        <a:defRPr kumimoji="1" sz="4400">
          <a:solidFill>
            <a:schemeClr val="tx1"/>
          </a:solidFill>
          <a:latin typeface="Helvetica" charset="0"/>
          <a:ea typeface="宋体" charset="0"/>
          <a:cs typeface="Helvetica" charset="0"/>
        </a:defRPr>
      </a:lvl8pPr>
      <a:lvl9pPr marL="1828800" algn="ctr" defTabSz="457200" rtl="0" fontAlgn="base">
        <a:spcBef>
          <a:spcPct val="0"/>
        </a:spcBef>
        <a:spcAft>
          <a:spcPct val="0"/>
        </a:spcAft>
        <a:defRPr kumimoji="1" sz="4400">
          <a:solidFill>
            <a:schemeClr val="tx1"/>
          </a:solidFill>
          <a:latin typeface="Helvetica" charset="0"/>
          <a:ea typeface="宋体" charset="0"/>
          <a:cs typeface="Helvetica" charset="0"/>
        </a:defRPr>
      </a:lvl9pPr>
    </p:titleStyle>
    <p:bodyStyle>
      <a:lvl1pPr marL="342900" indent="-342900" algn="l" defTabSz="457200" rtl="0" fontAlgn="base">
        <a:spcBef>
          <a:spcPct val="20000"/>
        </a:spcBef>
        <a:spcAft>
          <a:spcPct val="0"/>
        </a:spcAft>
        <a:buFont typeface="Arial" charset="0"/>
        <a:buChar char="•"/>
        <a:defRPr kumimoji="1" sz="2000" kern="1200">
          <a:solidFill>
            <a:schemeClr val="tx1"/>
          </a:solidFill>
          <a:latin typeface="Helvetica"/>
          <a:ea typeface="宋体" charset="0"/>
          <a:cs typeface="Helvetica"/>
        </a:defRPr>
      </a:lvl1pPr>
      <a:lvl2pPr marL="742950" indent="-285750" algn="l" defTabSz="457200" rtl="0" fontAlgn="base">
        <a:spcBef>
          <a:spcPct val="20000"/>
        </a:spcBef>
        <a:spcAft>
          <a:spcPct val="0"/>
        </a:spcAft>
        <a:buFont typeface="Arial" charset="0"/>
        <a:buChar char="–"/>
        <a:defRPr kumimoji="1" kern="1200">
          <a:solidFill>
            <a:schemeClr val="tx1"/>
          </a:solidFill>
          <a:latin typeface="Helvetica"/>
          <a:ea typeface="Helvetica" charset="0"/>
          <a:cs typeface="Helvetica"/>
        </a:defRPr>
      </a:lvl2pPr>
      <a:lvl3pPr marL="1143000" indent="-228600" algn="l" defTabSz="457200" rtl="0" fontAlgn="base">
        <a:spcBef>
          <a:spcPct val="20000"/>
        </a:spcBef>
        <a:spcAft>
          <a:spcPct val="0"/>
        </a:spcAft>
        <a:buFont typeface="Arial" charset="0"/>
        <a:buChar char="•"/>
        <a:defRPr kumimoji="1" sz="1600" kern="1200">
          <a:solidFill>
            <a:schemeClr val="tx1"/>
          </a:solidFill>
          <a:latin typeface="Helvetica"/>
          <a:ea typeface="Helvetica" charset="0"/>
          <a:cs typeface="Helvetica"/>
        </a:defRPr>
      </a:lvl3pPr>
      <a:lvl4pPr marL="1600200" indent="-228600" algn="l" defTabSz="457200" rtl="0" fontAlgn="base">
        <a:spcBef>
          <a:spcPct val="20000"/>
        </a:spcBef>
        <a:spcAft>
          <a:spcPct val="0"/>
        </a:spcAft>
        <a:buFont typeface="Arial" charset="0"/>
        <a:buChar char="–"/>
        <a:defRPr kumimoji="1" sz="1400" kern="1200">
          <a:solidFill>
            <a:schemeClr val="tx1"/>
          </a:solidFill>
          <a:latin typeface="Helvetica"/>
          <a:ea typeface="Helvetica" charset="0"/>
          <a:cs typeface="Helvetica"/>
        </a:defRPr>
      </a:lvl4pPr>
      <a:lvl5pPr marL="2057400" indent="-228600" algn="l" defTabSz="457200" rtl="0" fontAlgn="base">
        <a:spcBef>
          <a:spcPct val="20000"/>
        </a:spcBef>
        <a:spcAft>
          <a:spcPct val="0"/>
        </a:spcAft>
        <a:buFont typeface="Arial" charset="0"/>
        <a:buChar char="»"/>
        <a:defRPr kumimoji="1" sz="1400" kern="1200">
          <a:solidFill>
            <a:schemeClr val="tx1"/>
          </a:solidFill>
          <a:latin typeface="Helvetica"/>
          <a:ea typeface="Helvetica" charset="0"/>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cs.utexas.edu/users/EWD/transcriptions/EWD01xx/EWD123.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customXml" Target="../ink/ink5.xml"/><Relationship Id="rId3" Type="http://schemas.openxmlformats.org/officeDocument/2006/relationships/image" Target="../media/image9.png"/><Relationship Id="rId7" Type="http://schemas.openxmlformats.org/officeDocument/2006/relationships/customXml" Target="../ink/ink2.xml"/><Relationship Id="rId12" Type="http://schemas.openxmlformats.org/officeDocument/2006/relationships/image" Target="../media/image160.png"/><Relationship Id="rId2" Type="http://schemas.openxmlformats.org/officeDocument/2006/relationships/image" Target="../media/image8.png"/><Relationship Id="rId16"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50.png"/><Relationship Id="rId4" Type="http://schemas.openxmlformats.org/officeDocument/2006/relationships/image" Target="../media/image10.png"/><Relationship Id="rId9" Type="http://schemas.openxmlformats.org/officeDocument/2006/relationships/customXml" Target="../ink/ink3.xml"/><Relationship Id="rId14" Type="http://schemas.openxmlformats.org/officeDocument/2006/relationships/image" Target="../media/image1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1.png"/><Relationship Id="rId7" Type="http://schemas.openxmlformats.org/officeDocument/2006/relationships/image" Target="../media/image2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customXml" Target="../ink/ink8.xml"/><Relationship Id="rId11" Type="http://schemas.openxmlformats.org/officeDocument/2006/relationships/image" Target="../media/image230.png"/><Relationship Id="rId5" Type="http://schemas.openxmlformats.org/officeDocument/2006/relationships/image" Target="../media/image2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2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E11EA580-5EBD-21BF-AAA0-87DE6C4FF1D9}"/>
              </a:ext>
            </a:extLst>
          </p:cNvPr>
          <p:cNvSpPr txBox="1">
            <a:spLocks/>
          </p:cNvSpPr>
          <p:nvPr/>
        </p:nvSpPr>
        <p:spPr bwMode="auto">
          <a:xfrm>
            <a:off x="228600" y="1295400"/>
            <a:ext cx="8763000" cy="51943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457200" rtl="0" fontAlgn="base">
              <a:spcBef>
                <a:spcPct val="20000"/>
              </a:spcBef>
              <a:spcAft>
                <a:spcPct val="0"/>
              </a:spcAft>
              <a:buFont typeface="Arial" charset="0"/>
              <a:buNone/>
              <a:defRPr kumimoji="1" sz="2000" kern="1200">
                <a:solidFill>
                  <a:schemeClr val="tx1">
                    <a:tint val="75000"/>
                  </a:schemeClr>
                </a:solidFill>
                <a:latin typeface="Helvetica"/>
                <a:ea typeface="宋体" charset="0"/>
                <a:cs typeface="Helvetica"/>
              </a:defRPr>
            </a:lvl1pPr>
            <a:lvl2pPr marL="457200" indent="0" algn="ctr" defTabSz="457200" rtl="0" fontAlgn="base">
              <a:spcBef>
                <a:spcPct val="20000"/>
              </a:spcBef>
              <a:spcAft>
                <a:spcPct val="0"/>
              </a:spcAft>
              <a:buFont typeface="Arial" charset="0"/>
              <a:buNone/>
              <a:defRPr kumimoji="1" kern="1200">
                <a:solidFill>
                  <a:schemeClr val="tx1">
                    <a:tint val="75000"/>
                  </a:schemeClr>
                </a:solidFill>
                <a:latin typeface="Helvetica"/>
                <a:ea typeface="Helvetica" charset="0"/>
                <a:cs typeface="Helvetica"/>
              </a:defRPr>
            </a:lvl2pPr>
            <a:lvl3pPr marL="914400" indent="0" algn="ctr" defTabSz="457200" rtl="0" fontAlgn="base">
              <a:spcBef>
                <a:spcPct val="20000"/>
              </a:spcBef>
              <a:spcAft>
                <a:spcPct val="0"/>
              </a:spcAft>
              <a:buFont typeface="Arial" charset="0"/>
              <a:buNone/>
              <a:defRPr kumimoji="1" sz="1600" kern="1200">
                <a:solidFill>
                  <a:schemeClr val="tx1">
                    <a:tint val="75000"/>
                  </a:schemeClr>
                </a:solidFill>
                <a:latin typeface="Helvetica"/>
                <a:ea typeface="Helvetica" charset="0"/>
                <a:cs typeface="Helvetica"/>
              </a:defRPr>
            </a:lvl3pPr>
            <a:lvl4pPr marL="1371600" indent="0" algn="ctr" defTabSz="457200" rtl="0" fontAlgn="base">
              <a:spcBef>
                <a:spcPct val="20000"/>
              </a:spcBef>
              <a:spcAft>
                <a:spcPct val="0"/>
              </a:spcAft>
              <a:buFont typeface="Arial" charset="0"/>
              <a:buNone/>
              <a:defRPr kumimoji="1" sz="1400" kern="1200">
                <a:solidFill>
                  <a:schemeClr val="tx1">
                    <a:tint val="75000"/>
                  </a:schemeClr>
                </a:solidFill>
                <a:latin typeface="Helvetica"/>
                <a:ea typeface="Helvetica" charset="0"/>
                <a:cs typeface="Helvetica"/>
              </a:defRPr>
            </a:lvl4pPr>
            <a:lvl5pPr marL="1828800" indent="0" algn="ctr" defTabSz="457200" rtl="0" fontAlgn="base">
              <a:spcBef>
                <a:spcPct val="20000"/>
              </a:spcBef>
              <a:spcAft>
                <a:spcPct val="0"/>
              </a:spcAft>
              <a:buFont typeface="Arial" charset="0"/>
              <a:buNone/>
              <a:defRPr kumimoji="1" sz="1400" kern="1200">
                <a:solidFill>
                  <a:schemeClr val="tx1">
                    <a:tint val="75000"/>
                  </a:schemeClr>
                </a:solidFill>
                <a:latin typeface="Helvetica"/>
                <a:ea typeface="Helvetica" charset="0"/>
                <a:cs typeface="Helvetica"/>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buFont typeface="Arial" panose="020B0604020202020204" pitchFamily="34" charset="0"/>
              <a:buNone/>
            </a:pPr>
            <a:r>
              <a:rPr lang="en-US" altLang="zh-CN" sz="3200" dirty="0">
                <a:solidFill>
                  <a:srgbClr val="6600CC"/>
                </a:solidFill>
                <a:latin typeface="Times New Roman" panose="02020603050405020304" pitchFamily="18" charset="0"/>
                <a:ea typeface="Tahoma" panose="020B0604030504040204" pitchFamily="34" charset="0"/>
                <a:cs typeface="Times New Roman" panose="02020603050405020304" pitchFamily="18" charset="0"/>
              </a:rPr>
              <a:t>CSCI-564 Advanced Computer Architecture </a:t>
            </a:r>
          </a:p>
          <a:p>
            <a:pPr>
              <a:buFont typeface="Arial" panose="020B0604020202020204" pitchFamily="34" charset="0"/>
              <a:buNone/>
            </a:pPr>
            <a:endParaRPr lang="en-US" altLang="zh-CN" sz="3200" dirty="0">
              <a:solidFill>
                <a:srgbClr val="6600CC"/>
              </a:solidFill>
              <a:latin typeface="Times New Roman" panose="02020603050405020304" pitchFamily="18" charset="0"/>
              <a:ea typeface="Tahoma" panose="020B0604030504040204" pitchFamily="34" charset="0"/>
              <a:cs typeface="Times New Roman" panose="02020603050405020304" pitchFamily="18" charset="0"/>
            </a:endParaRPr>
          </a:p>
          <a:p>
            <a:pPr>
              <a:buFont typeface="Arial" panose="020B0604020202020204" pitchFamily="34" charset="0"/>
              <a:buNone/>
            </a:pPr>
            <a:endParaRPr lang="en-US" altLang="zh-CN" sz="3200" dirty="0">
              <a:solidFill>
                <a:srgbClr val="6600CC"/>
              </a:solidFill>
              <a:latin typeface="Times New Roman" panose="02020603050405020304" pitchFamily="18" charset="0"/>
              <a:ea typeface="Tahoma" panose="020B0604030504040204" pitchFamily="34" charset="0"/>
              <a:cs typeface="Times New Roman" panose="02020603050405020304" pitchFamily="18" charset="0"/>
            </a:endParaRPr>
          </a:p>
          <a:p>
            <a:pPr>
              <a:buFont typeface="Arial" panose="020B0604020202020204" pitchFamily="34" charset="0"/>
              <a:buNone/>
            </a:pPr>
            <a:r>
              <a:rPr lang="en-US" altLang="zh-CN" sz="3200" dirty="0">
                <a:solidFill>
                  <a:srgbClr val="6600CC"/>
                </a:solidFill>
                <a:latin typeface="Times New Roman" panose="02020603050405020304" pitchFamily="18" charset="0"/>
                <a:ea typeface="Tahoma" panose="020B0604030504040204" pitchFamily="34" charset="0"/>
                <a:cs typeface="Times New Roman" panose="02020603050405020304" pitchFamily="18" charset="0"/>
              </a:rPr>
              <a:t>Lecture 14: Memory Consistency </a:t>
            </a:r>
          </a:p>
          <a:p>
            <a:pPr>
              <a:buFont typeface="Arial" panose="020B0604020202020204" pitchFamily="34" charset="0"/>
              <a:buNone/>
            </a:pPr>
            <a:endParaRPr lang="en-US" altLang="zh-CN" sz="3200" dirty="0">
              <a:solidFill>
                <a:srgbClr val="6600CC"/>
              </a:solidFill>
              <a:latin typeface="Times New Roman" panose="02020603050405020304" pitchFamily="18" charset="0"/>
              <a:ea typeface="Tahoma" panose="020B0604030504040204" pitchFamily="34" charset="0"/>
              <a:cs typeface="Times New Roman" panose="02020603050405020304" pitchFamily="18" charset="0"/>
            </a:endParaRPr>
          </a:p>
          <a:p>
            <a:pPr>
              <a:buFont typeface="Arial" panose="020B0604020202020204" pitchFamily="34" charset="0"/>
              <a:buNone/>
            </a:pPr>
            <a:endParaRPr lang="en-US" altLang="zh-CN" sz="3200" dirty="0">
              <a:solidFill>
                <a:srgbClr val="6600CC"/>
              </a:solidFill>
              <a:latin typeface="Times New Roman" panose="02020603050405020304" pitchFamily="18" charset="0"/>
              <a:ea typeface="Tahoma" panose="020B0604030504040204" pitchFamily="34" charset="0"/>
              <a:cs typeface="Times New Roman" panose="02020603050405020304" pitchFamily="18" charset="0"/>
            </a:endParaRPr>
          </a:p>
          <a:p>
            <a:pPr>
              <a:buFont typeface="Arial" panose="020B0604020202020204" pitchFamily="34" charset="0"/>
              <a:buNone/>
            </a:pPr>
            <a:endParaRPr lang="en-US" altLang="zh-CN" sz="3200" dirty="0">
              <a:solidFill>
                <a:srgbClr val="6600CC"/>
              </a:solidFill>
              <a:latin typeface="Times New Roman" panose="02020603050405020304" pitchFamily="18" charset="0"/>
              <a:ea typeface="Tahoma" panose="020B060403050404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altLang="en-US">
                <a:ea typeface="ＭＳ Ｐゴシック" charset="-128"/>
              </a:rPr>
              <a:t>Memory Ordering in a MIMD Processor</a:t>
            </a:r>
          </a:p>
        </p:txBody>
      </p:sp>
      <p:sp>
        <p:nvSpPr>
          <p:cNvPr id="3" name="Content Placeholder 2"/>
          <p:cNvSpPr>
            <a:spLocks noGrp="1"/>
          </p:cNvSpPr>
          <p:nvPr>
            <p:ph idx="1"/>
          </p:nvPr>
        </p:nvSpPr>
        <p:spPr>
          <a:xfrm>
            <a:off x="228600" y="1663700"/>
            <a:ext cx="8610600" cy="5194300"/>
          </a:xfrm>
        </p:spPr>
        <p:txBody>
          <a:bodyPr/>
          <a:lstStyle/>
          <a:p>
            <a:r>
              <a:rPr lang="en-US" altLang="en-US" dirty="0">
                <a:ea typeface="ＭＳ Ｐゴシック" charset="-128"/>
              </a:rPr>
              <a:t>Each processor’s memory operations are in sequential order with respect to the “thread” running on that processor (assume each processor obeys the von Neumann model)</a:t>
            </a:r>
          </a:p>
          <a:p>
            <a:endParaRPr lang="en-US" altLang="en-US" dirty="0">
              <a:ea typeface="ＭＳ Ｐゴシック" charset="-128"/>
            </a:endParaRPr>
          </a:p>
          <a:p>
            <a:r>
              <a:rPr lang="en-US" altLang="en-US" dirty="0">
                <a:ea typeface="ＭＳ Ｐゴシック" charset="-128"/>
              </a:rPr>
              <a:t>Multiple processors execute memory operations concurrently</a:t>
            </a:r>
          </a:p>
          <a:p>
            <a:pPr>
              <a:buFont typeface="Wingdings" charset="2"/>
              <a:buNone/>
            </a:pPr>
            <a:endParaRPr lang="en-US" altLang="en-US" dirty="0">
              <a:ea typeface="ＭＳ Ｐゴシック" charset="-128"/>
            </a:endParaRPr>
          </a:p>
          <a:p>
            <a:r>
              <a:rPr lang="en-US" altLang="en-US" dirty="0">
                <a:ea typeface="ＭＳ Ｐゴシック" charset="-128"/>
              </a:rPr>
              <a:t>How does the memory see the order of operations from all processors? </a:t>
            </a:r>
          </a:p>
          <a:p>
            <a:pPr lvl="1"/>
            <a:r>
              <a:rPr lang="en-US" altLang="en-US" dirty="0">
                <a:ea typeface="ＭＳ Ｐゴシック" charset="-128"/>
              </a:rPr>
              <a:t>In other words, </a:t>
            </a:r>
            <a:r>
              <a:rPr lang="en-US" altLang="en-US" dirty="0">
                <a:solidFill>
                  <a:srgbClr val="0432FF"/>
                </a:solidFill>
                <a:ea typeface="ＭＳ Ｐゴシック" charset="-128"/>
              </a:rPr>
              <a:t>what is the ordering of operations across different processors</a:t>
            </a:r>
            <a:r>
              <a:rPr lang="en-US" altLang="en-US" dirty="0">
                <a:ea typeface="ＭＳ Ｐゴシック" charset="-128"/>
              </a:rPr>
              <a:t>?</a:t>
            </a:r>
          </a:p>
          <a:p>
            <a:pPr lvl="1"/>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p:spTree>
    <p:extLst>
      <p:ext uri="{BB962C8B-B14F-4D97-AF65-F5344CB8AC3E}">
        <p14:creationId xmlns:p14="http://schemas.microsoft.com/office/powerpoint/2010/main" val="877329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457200" y="-76200"/>
            <a:ext cx="8229600" cy="1143000"/>
          </a:xfrm>
        </p:spPr>
        <p:txBody>
          <a:bodyPr/>
          <a:lstStyle/>
          <a:p>
            <a:r>
              <a:rPr lang="en-US" dirty="0">
                <a:latin typeface="Garamond" charset="0"/>
              </a:rPr>
              <a:t>Why Does This Even Matter?</a:t>
            </a:r>
          </a:p>
        </p:txBody>
      </p:sp>
      <p:sp>
        <p:nvSpPr>
          <p:cNvPr id="3" name="Content Placeholder 2"/>
          <p:cNvSpPr>
            <a:spLocks noGrp="1"/>
          </p:cNvSpPr>
          <p:nvPr>
            <p:ph idx="1"/>
          </p:nvPr>
        </p:nvSpPr>
        <p:spPr>
          <a:xfrm>
            <a:off x="381000" y="990600"/>
            <a:ext cx="8229600" cy="5257800"/>
          </a:xfrm>
        </p:spPr>
        <p:txBody>
          <a:bodyPr/>
          <a:lstStyle/>
          <a:p>
            <a:r>
              <a:rPr lang="en-US" dirty="0">
                <a:latin typeface="Tahoma" charset="0"/>
              </a:rPr>
              <a:t>Ease of debugging</a:t>
            </a:r>
          </a:p>
          <a:p>
            <a:pPr lvl="1"/>
            <a:r>
              <a:rPr lang="en-US" dirty="0">
                <a:latin typeface="Tahoma" charset="0"/>
                <a:ea typeface="ＭＳ Ｐゴシック" charset="0"/>
              </a:rPr>
              <a:t>It is nice to have the same execution done at different times to have the same order of execution </a:t>
            </a:r>
            <a:r>
              <a:rPr lang="en-US" dirty="0">
                <a:latin typeface="Tahoma" charset="0"/>
                <a:ea typeface="ＭＳ Ｐゴシック" charset="0"/>
                <a:sym typeface="Wingdings"/>
              </a:rPr>
              <a:t> Repeatability</a:t>
            </a:r>
          </a:p>
          <a:p>
            <a:pPr lvl="1"/>
            <a:r>
              <a:rPr lang="en-US" dirty="0">
                <a:latin typeface="Tahoma" charset="0"/>
                <a:ea typeface="ＭＳ Ｐゴシック" charset="0"/>
                <a:sym typeface="Wingdings"/>
              </a:rPr>
              <a:t>Alternative approach: record and re-play</a:t>
            </a:r>
            <a:endParaRPr lang="en-US" dirty="0">
              <a:latin typeface="Tahoma" charset="0"/>
              <a:ea typeface="ＭＳ Ｐゴシック" charset="0"/>
            </a:endParaRPr>
          </a:p>
          <a:p>
            <a:pPr lvl="1"/>
            <a:endParaRPr lang="en-US" dirty="0">
              <a:latin typeface="Tahoma" charset="0"/>
              <a:ea typeface="ＭＳ Ｐゴシック" charset="0"/>
            </a:endParaRPr>
          </a:p>
          <a:p>
            <a:r>
              <a:rPr lang="en-US" dirty="0">
                <a:latin typeface="Tahoma" charset="0"/>
              </a:rPr>
              <a:t>Correctness</a:t>
            </a:r>
          </a:p>
          <a:p>
            <a:pPr lvl="1"/>
            <a:r>
              <a:rPr lang="en-US" dirty="0">
                <a:latin typeface="Tahoma" charset="0"/>
                <a:ea typeface="ＭＳ Ｐゴシック" charset="0"/>
              </a:rPr>
              <a:t>Can we have incorrect execution if the order of memory operations is different from the point of view of different processors?</a:t>
            </a:r>
          </a:p>
          <a:p>
            <a:pPr lvl="1"/>
            <a:endParaRPr lang="en-US" dirty="0">
              <a:latin typeface="Tahoma" charset="0"/>
              <a:ea typeface="ＭＳ Ｐゴシック" charset="0"/>
            </a:endParaRPr>
          </a:p>
          <a:p>
            <a:r>
              <a:rPr lang="en-US" dirty="0">
                <a:latin typeface="Tahoma" charset="0"/>
              </a:rPr>
              <a:t>Performance and overhead</a:t>
            </a:r>
          </a:p>
          <a:p>
            <a:pPr lvl="1"/>
            <a:r>
              <a:rPr lang="en-US" dirty="0">
                <a:latin typeface="Tahoma" charset="0"/>
                <a:ea typeface="ＭＳ Ｐゴシック" charset="0"/>
              </a:rPr>
              <a:t>Enforcing a strict “sequential ordering” can make life harder for the hardware designer in implementing performance enhancement techniques (e.g., </a:t>
            </a:r>
            <a:r>
              <a:rPr lang="en-US" dirty="0" err="1">
                <a:latin typeface="Tahoma" charset="0"/>
                <a:ea typeface="ＭＳ Ｐゴシック" charset="0"/>
              </a:rPr>
              <a:t>OoO</a:t>
            </a:r>
            <a:r>
              <a:rPr lang="en-US" dirty="0">
                <a:latin typeface="Tahoma" charset="0"/>
                <a:ea typeface="ＭＳ Ｐゴシック" charset="0"/>
              </a:rPr>
              <a:t> execution, caches)</a:t>
            </a:r>
          </a:p>
          <a:p>
            <a:endParaRPr lang="en-US" dirty="0">
              <a:latin typeface="Tahoma" charset="0"/>
            </a:endParaRPr>
          </a:p>
          <a:p>
            <a:r>
              <a:rPr lang="en-US" dirty="0">
                <a:latin typeface="Tahoma" charset="0"/>
              </a:rPr>
              <a:t>Especially, When could order affect correctness?</a:t>
            </a:r>
            <a:endParaRPr lang="en-US" dirty="0">
              <a:latin typeface="Tahoma" charset="0"/>
              <a:ea typeface="ＭＳ Ｐゴシック" charset="0"/>
            </a:endParaRPr>
          </a:p>
          <a:p>
            <a:pPr lvl="1"/>
            <a:r>
              <a:rPr lang="en-US" dirty="0"/>
              <a:t>When protecting shared data</a:t>
            </a:r>
          </a:p>
          <a:p>
            <a:pPr marL="0" indent="0">
              <a:buNone/>
            </a:pPr>
            <a:endParaRPr lang="en-US" dirty="0">
              <a:latin typeface="Tahoma" charset="0"/>
              <a:ea typeface="ＭＳ Ｐゴシック" charset="0"/>
            </a:endParaRPr>
          </a:p>
          <a:p>
            <a:pPr marL="457200" lvl="1" indent="0">
              <a:buNone/>
            </a:pPr>
            <a:endParaRPr lang="en-US" dirty="0">
              <a:latin typeface="Tahoma" charset="0"/>
              <a:ea typeface="ＭＳ Ｐゴシック"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altLang="en-US">
                <a:ea typeface="ＭＳ Ｐゴシック" charset="-128"/>
              </a:rPr>
              <a:t>Protecting Shared Data</a:t>
            </a:r>
          </a:p>
        </p:txBody>
      </p:sp>
      <p:sp>
        <p:nvSpPr>
          <p:cNvPr id="3" name="Content Placeholder 2"/>
          <p:cNvSpPr>
            <a:spLocks noGrp="1"/>
          </p:cNvSpPr>
          <p:nvPr>
            <p:ph idx="1"/>
          </p:nvPr>
        </p:nvSpPr>
        <p:spPr>
          <a:xfrm>
            <a:off x="228600" y="1447800"/>
            <a:ext cx="8610600" cy="5194300"/>
          </a:xfrm>
        </p:spPr>
        <p:txBody>
          <a:bodyPr/>
          <a:lstStyle/>
          <a:p>
            <a:r>
              <a:rPr lang="en-US" altLang="en-US" dirty="0">
                <a:ea typeface="ＭＳ Ｐゴシック" charset="-128"/>
              </a:rPr>
              <a:t>Threads are not allowed to update shared data concurrently</a:t>
            </a:r>
          </a:p>
          <a:p>
            <a:pPr lvl="1"/>
            <a:r>
              <a:rPr lang="en-US" altLang="en-US" dirty="0">
                <a:ea typeface="ＭＳ Ｐゴシック" charset="-128"/>
              </a:rPr>
              <a:t>For correctness purposes</a:t>
            </a:r>
          </a:p>
          <a:p>
            <a:pPr lvl="1"/>
            <a:endParaRPr lang="en-US" altLang="en-US" dirty="0">
              <a:ea typeface="ＭＳ Ｐゴシック" charset="-128"/>
            </a:endParaRPr>
          </a:p>
          <a:p>
            <a:r>
              <a:rPr lang="en-US" altLang="en-US" dirty="0">
                <a:ea typeface="ＭＳ Ｐゴシック" charset="-128"/>
              </a:rPr>
              <a:t>Accesses to shared data are encapsulated inside </a:t>
            </a:r>
            <a:br>
              <a:rPr lang="en-US" altLang="en-US" dirty="0">
                <a:ea typeface="ＭＳ Ｐゴシック" charset="-128"/>
              </a:rPr>
            </a:br>
            <a:r>
              <a:rPr lang="en-US" altLang="en-US" i="1" dirty="0">
                <a:solidFill>
                  <a:srgbClr val="0000FF"/>
                </a:solidFill>
                <a:ea typeface="ＭＳ Ｐゴシック" charset="-128"/>
              </a:rPr>
              <a:t>critical sections </a:t>
            </a:r>
            <a:r>
              <a:rPr lang="en-US" altLang="en-US" i="1" dirty="0">
                <a:ea typeface="ＭＳ Ｐゴシック" charset="-128"/>
              </a:rPr>
              <a:t>or protected via </a:t>
            </a:r>
            <a:r>
              <a:rPr lang="en-US" altLang="en-US" i="1" dirty="0">
                <a:solidFill>
                  <a:srgbClr val="0000FF"/>
                </a:solidFill>
                <a:ea typeface="ＭＳ Ｐゴシック" charset="-128"/>
              </a:rPr>
              <a:t>synchronization constructs (locks, semaphores, condition variables)</a:t>
            </a:r>
          </a:p>
          <a:p>
            <a:pPr lvl="1"/>
            <a:endParaRPr lang="en-US" altLang="en-US" sz="2000" dirty="0">
              <a:ea typeface="ＭＳ Ｐゴシック" charset="-128"/>
            </a:endParaRPr>
          </a:p>
          <a:p>
            <a:r>
              <a:rPr lang="en-US" altLang="en-US" dirty="0">
                <a:ea typeface="ＭＳ Ｐゴシック" charset="-128"/>
              </a:rPr>
              <a:t>Only one</a:t>
            </a:r>
            <a:r>
              <a:rPr lang="en-US" altLang="en-US" b="1" dirty="0">
                <a:ea typeface="ＭＳ Ｐゴシック" charset="-128"/>
              </a:rPr>
              <a:t> </a:t>
            </a:r>
            <a:r>
              <a:rPr lang="en-US" altLang="en-US" dirty="0">
                <a:ea typeface="ＭＳ Ｐゴシック" charset="-128"/>
              </a:rPr>
              <a:t>thread can execute a critical section at </a:t>
            </a:r>
            <a:br>
              <a:rPr lang="en-US" altLang="en-US" dirty="0">
                <a:ea typeface="ＭＳ Ｐゴシック" charset="-128"/>
              </a:rPr>
            </a:br>
            <a:r>
              <a:rPr lang="en-US" altLang="en-US" dirty="0">
                <a:ea typeface="ＭＳ Ｐゴシック" charset="-128"/>
              </a:rPr>
              <a:t>a given time</a:t>
            </a:r>
          </a:p>
          <a:p>
            <a:pPr lvl="1"/>
            <a:r>
              <a:rPr lang="en-US" altLang="en-US" dirty="0">
                <a:solidFill>
                  <a:srgbClr val="0000FF"/>
                </a:solidFill>
                <a:ea typeface="ＭＳ Ｐゴシック" charset="-128"/>
              </a:rPr>
              <a:t>Mutual exclusion principle</a:t>
            </a:r>
          </a:p>
          <a:p>
            <a:pPr lvl="1"/>
            <a:endParaRPr lang="en-US" altLang="en-US" dirty="0">
              <a:ea typeface="ＭＳ Ｐゴシック" charset="-128"/>
            </a:endParaRPr>
          </a:p>
          <a:p>
            <a:r>
              <a:rPr lang="en-US" altLang="en-US" dirty="0">
                <a:solidFill>
                  <a:srgbClr val="FF0000"/>
                </a:solidFill>
                <a:ea typeface="ＭＳ Ｐゴシック" charset="-128"/>
              </a:rPr>
              <a:t>A multiprocessor should provide the </a:t>
            </a:r>
            <a:r>
              <a:rPr lang="en-US" altLang="en-US" i="1" dirty="0">
                <a:solidFill>
                  <a:srgbClr val="0000FF"/>
                </a:solidFill>
                <a:ea typeface="ＭＳ Ｐゴシック" charset="-128"/>
              </a:rPr>
              <a:t>correct</a:t>
            </a:r>
            <a:r>
              <a:rPr lang="en-US" altLang="en-US" dirty="0">
                <a:solidFill>
                  <a:srgbClr val="0000FF"/>
                </a:solidFill>
                <a:ea typeface="ＭＳ Ｐゴシック" charset="-128"/>
              </a:rPr>
              <a:t> execution of synchronization primitives</a:t>
            </a:r>
            <a:r>
              <a:rPr lang="en-US" altLang="en-US" dirty="0">
                <a:solidFill>
                  <a:srgbClr val="FF0000"/>
                </a:solidFill>
                <a:ea typeface="ＭＳ Ｐゴシック" charset="-128"/>
              </a:rPr>
              <a:t> to enable the programmer to protect shared data</a:t>
            </a:r>
          </a:p>
        </p:txBody>
      </p:sp>
    </p:spTree>
    <p:extLst>
      <p:ext uri="{BB962C8B-B14F-4D97-AF65-F5344CB8AC3E}">
        <p14:creationId xmlns:p14="http://schemas.microsoft.com/office/powerpoint/2010/main" val="9935140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457200" y="0"/>
            <a:ext cx="8229600" cy="1143000"/>
          </a:xfrm>
        </p:spPr>
        <p:txBody>
          <a:bodyPr/>
          <a:lstStyle/>
          <a:p>
            <a:r>
              <a:rPr lang="en-US" altLang="en-US" dirty="0">
                <a:ea typeface="ＭＳ Ｐゴシック" charset="-128"/>
              </a:rPr>
              <a:t>Supporting Mutual Exclusion</a:t>
            </a:r>
          </a:p>
        </p:txBody>
      </p:sp>
      <p:sp>
        <p:nvSpPr>
          <p:cNvPr id="3" name="Content Placeholder 2"/>
          <p:cNvSpPr>
            <a:spLocks noGrp="1"/>
          </p:cNvSpPr>
          <p:nvPr>
            <p:ph idx="1"/>
          </p:nvPr>
        </p:nvSpPr>
        <p:spPr>
          <a:xfrm>
            <a:off x="228600" y="1219200"/>
            <a:ext cx="8915400" cy="5192712"/>
          </a:xfrm>
        </p:spPr>
        <p:txBody>
          <a:bodyPr/>
          <a:lstStyle/>
          <a:p>
            <a:r>
              <a:rPr lang="en-US" altLang="en-US" sz="2300" dirty="0">
                <a:ea typeface="ＭＳ Ｐゴシック" charset="-128"/>
              </a:rPr>
              <a:t>Programmer needs to make sure mutual exclusion (synchronization) is correctly implemented</a:t>
            </a:r>
          </a:p>
          <a:p>
            <a:pPr lvl="1"/>
            <a:r>
              <a:rPr lang="en-US" altLang="en-US" sz="2000" dirty="0">
                <a:ea typeface="ＭＳ Ｐゴシック" charset="-128"/>
              </a:rPr>
              <a:t>We will assume this, i.e., threads are properly synchronized </a:t>
            </a:r>
          </a:p>
          <a:p>
            <a:pPr lvl="1"/>
            <a:r>
              <a:rPr lang="en-US" altLang="en-US" sz="2000" dirty="0">
                <a:ea typeface="ＭＳ Ｐゴシック" charset="-128"/>
              </a:rPr>
              <a:t>But, correct parallel programming is an important topic</a:t>
            </a:r>
          </a:p>
          <a:p>
            <a:pPr lvl="1"/>
            <a:r>
              <a:rPr lang="en-US" altLang="en-US" sz="2000" dirty="0">
                <a:ea typeface="ＭＳ Ｐゴシック" charset="-128"/>
              </a:rPr>
              <a:t>Optional Reading: Dijkstra, “</a:t>
            </a:r>
            <a:r>
              <a:rPr lang="en-US" altLang="ja-JP" sz="2000" dirty="0">
                <a:solidFill>
                  <a:srgbClr val="0000FF"/>
                </a:solidFill>
                <a:ea typeface="ＭＳ Ｐゴシック" charset="-128"/>
              </a:rPr>
              <a:t>Cooperating Sequential Processes</a:t>
            </a:r>
            <a:r>
              <a:rPr lang="en-US" altLang="ja-JP" sz="2000" dirty="0">
                <a:ea typeface="ＭＳ Ｐゴシック" charset="-128"/>
              </a:rPr>
              <a:t>,</a:t>
            </a:r>
            <a:r>
              <a:rPr lang="en-US" altLang="en-US" sz="2000" dirty="0">
                <a:ea typeface="ＭＳ Ｐゴシック" charset="-128"/>
              </a:rPr>
              <a:t>”</a:t>
            </a:r>
            <a:r>
              <a:rPr lang="en-US" altLang="ja-JP" sz="2000" dirty="0">
                <a:ea typeface="ＭＳ Ｐゴシック" charset="-128"/>
              </a:rPr>
              <a:t> 1965.</a:t>
            </a:r>
          </a:p>
          <a:p>
            <a:pPr lvl="2"/>
            <a:r>
              <a:rPr lang="en-US" altLang="en-US" dirty="0">
                <a:ea typeface="ＭＳ Ｐゴシック" charset="-128"/>
                <a:hlinkClick r:id="rId2"/>
              </a:rPr>
              <a:t>http://www.cs.utexas.edu/users/EWD/transcriptions/EWD01xx/EWD123.html</a:t>
            </a:r>
            <a:r>
              <a:rPr lang="en-US" altLang="en-US" dirty="0">
                <a:ea typeface="ＭＳ Ｐゴシック" charset="-128"/>
              </a:rPr>
              <a:t> </a:t>
            </a:r>
          </a:p>
          <a:p>
            <a:pPr lvl="2"/>
            <a:r>
              <a:rPr lang="en-US" altLang="en-US" dirty="0">
                <a:ea typeface="ＭＳ Ｐゴシック" charset="-128"/>
              </a:rPr>
              <a:t>See Dekker’s algorithm for mutual exclusion</a:t>
            </a:r>
          </a:p>
          <a:p>
            <a:pPr lvl="1"/>
            <a:endParaRPr lang="en-US" altLang="en-US" dirty="0">
              <a:ea typeface="ＭＳ Ｐゴシック" charset="-128"/>
            </a:endParaRPr>
          </a:p>
          <a:p>
            <a:r>
              <a:rPr lang="en-US" altLang="en-US" sz="2300" dirty="0">
                <a:ea typeface="ＭＳ Ｐゴシック" charset="-128"/>
              </a:rPr>
              <a:t>Programmer relies on hardware primitives to support correct synchronization</a:t>
            </a:r>
          </a:p>
          <a:p>
            <a:r>
              <a:rPr lang="en-US" altLang="en-US" sz="2300" dirty="0">
                <a:ea typeface="ＭＳ Ｐゴシック" charset="-128"/>
              </a:rPr>
              <a:t>If hardware primitives are not correct (or unpredictable), programmer’s life is tough</a:t>
            </a:r>
          </a:p>
          <a:p>
            <a:r>
              <a:rPr lang="en-US" altLang="en-US" sz="2300" dirty="0">
                <a:ea typeface="ＭＳ Ｐゴシック" charset="-128"/>
              </a:rPr>
              <a:t>If hardware primitives are correct but not easy to reason about or use, programmer’s life is still tough</a:t>
            </a:r>
          </a:p>
          <a:p>
            <a:endParaRPr lang="en-US" altLang="en-US" dirty="0">
              <a:ea typeface="ＭＳ Ｐゴシック" charset="-128"/>
            </a:endParaRPr>
          </a:p>
        </p:txBody>
      </p:sp>
    </p:spTree>
    <p:extLst>
      <p:ext uri="{BB962C8B-B14F-4D97-AF65-F5344CB8AC3E}">
        <p14:creationId xmlns:p14="http://schemas.microsoft.com/office/powerpoint/2010/main" val="13052661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BC1D53-6B64-974E-89ED-B8492A4484E2}"/>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4129" y="1424872"/>
            <a:ext cx="7524960" cy="5604528"/>
          </a:xfrm>
          <a:prstGeom prst="rect">
            <a:avLst/>
          </a:prstGeom>
        </p:spPr>
      </p:pic>
      <p:sp>
        <p:nvSpPr>
          <p:cNvPr id="72707" name="Title 1"/>
          <p:cNvSpPr>
            <a:spLocks noGrp="1"/>
          </p:cNvSpPr>
          <p:nvPr>
            <p:ph type="title"/>
          </p:nvPr>
        </p:nvSpPr>
        <p:spPr>
          <a:xfrm>
            <a:off x="107504" y="116632"/>
            <a:ext cx="8610600" cy="1066800"/>
          </a:xfrm>
        </p:spPr>
        <p:txBody>
          <a:bodyPr/>
          <a:lstStyle/>
          <a:p>
            <a:r>
              <a:rPr lang="en-US" altLang="en-US" dirty="0">
                <a:ea typeface="ＭＳ Ｐゴシック" charset="-128"/>
              </a:rPr>
              <a:t>Protecting Shared Data</a:t>
            </a:r>
          </a:p>
        </p:txBody>
      </p:sp>
      <p:sp>
        <p:nvSpPr>
          <p:cNvPr id="2" name="TextBox 1"/>
          <p:cNvSpPr txBox="1">
            <a:spLocks noChangeArrowheads="1"/>
          </p:cNvSpPr>
          <p:nvPr/>
        </p:nvSpPr>
        <p:spPr bwMode="auto">
          <a:xfrm>
            <a:off x="2051720" y="980728"/>
            <a:ext cx="8369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fontAlgn="base" hangingPunct="1">
              <a:spcBef>
                <a:spcPct val="0"/>
              </a:spcBef>
              <a:spcAft>
                <a:spcPct val="0"/>
              </a:spcAft>
            </a:pPr>
            <a:r>
              <a:rPr lang="en-US" altLang="en-US" sz="1800" dirty="0">
                <a:solidFill>
                  <a:srgbClr val="000000"/>
                </a:solidFill>
              </a:rPr>
              <a:t>Assume P1 is in critical section.</a:t>
            </a:r>
          </a:p>
          <a:p>
            <a:pPr eaLnBrk="1" fontAlgn="base" hangingPunct="1">
              <a:spcBef>
                <a:spcPct val="0"/>
              </a:spcBef>
              <a:spcAft>
                <a:spcPct val="0"/>
              </a:spcAft>
            </a:pPr>
            <a:r>
              <a:rPr lang="en-US" altLang="en-US" sz="1800" dirty="0">
                <a:solidFill>
                  <a:srgbClr val="000000"/>
                </a:solidFill>
              </a:rPr>
              <a:t>Intuitively, it must have executed A, </a:t>
            </a:r>
          </a:p>
          <a:p>
            <a:pPr eaLnBrk="1" fontAlgn="base" hangingPunct="1">
              <a:spcBef>
                <a:spcPct val="0"/>
              </a:spcBef>
              <a:spcAft>
                <a:spcPct val="0"/>
              </a:spcAft>
            </a:pPr>
            <a:r>
              <a:rPr lang="en-US" altLang="en-US" sz="1800" dirty="0">
                <a:solidFill>
                  <a:srgbClr val="000000"/>
                </a:solidFill>
              </a:rPr>
              <a:t>which means F1 must be 1 (as A happens before B), </a:t>
            </a:r>
          </a:p>
          <a:p>
            <a:pPr eaLnBrk="1" fontAlgn="base" hangingPunct="1">
              <a:spcBef>
                <a:spcPct val="0"/>
              </a:spcBef>
              <a:spcAft>
                <a:spcPct val="0"/>
              </a:spcAft>
            </a:pPr>
            <a:r>
              <a:rPr lang="en-US" altLang="en-US" sz="1800" dirty="0">
                <a:solidFill>
                  <a:srgbClr val="000000"/>
                </a:solidFill>
              </a:rPr>
              <a:t>which means P2 should not enter the critical section.</a:t>
            </a:r>
          </a:p>
        </p:txBody>
      </p:sp>
    </p:spTree>
    <p:extLst>
      <p:ext uri="{BB962C8B-B14F-4D97-AF65-F5344CB8AC3E}">
        <p14:creationId xmlns:p14="http://schemas.microsoft.com/office/powerpoint/2010/main" val="11803690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457200" y="228600"/>
            <a:ext cx="8229600" cy="685800"/>
          </a:xfrm>
        </p:spPr>
        <p:txBody>
          <a:bodyPr/>
          <a:lstStyle/>
          <a:p>
            <a:r>
              <a:rPr lang="en-US" altLang="en-US" dirty="0">
                <a:ea typeface="ＭＳ Ｐゴシック" charset="-128"/>
              </a:rPr>
              <a:t>A Critical Question</a:t>
            </a:r>
          </a:p>
        </p:txBody>
      </p:sp>
      <p:sp>
        <p:nvSpPr>
          <p:cNvPr id="3" name="Content Placeholder 2"/>
          <p:cNvSpPr>
            <a:spLocks noGrp="1"/>
          </p:cNvSpPr>
          <p:nvPr>
            <p:ph idx="1"/>
          </p:nvPr>
        </p:nvSpPr>
        <p:spPr>
          <a:xfrm>
            <a:off x="228600" y="996950"/>
            <a:ext cx="8610600" cy="5194300"/>
          </a:xfrm>
        </p:spPr>
        <p:txBody>
          <a:bodyPr/>
          <a:lstStyle/>
          <a:p>
            <a:r>
              <a:rPr lang="en-US" altLang="en-US">
                <a:ea typeface="ＭＳ Ｐゴシック" charset="-128"/>
              </a:rPr>
              <a:t>Can the two processors be in the critical section at the same time given that they both obey the von Neumann model?</a:t>
            </a:r>
          </a:p>
          <a:p>
            <a:r>
              <a:rPr lang="en-US" altLang="en-US">
                <a:ea typeface="ＭＳ Ｐゴシック" charset="-128"/>
              </a:rPr>
              <a:t>Answer: yes</a:t>
            </a:r>
          </a:p>
        </p:txBody>
      </p:sp>
      <p:pic>
        <p:nvPicPr>
          <p:cNvPr id="4" name="Picture 3">
            <a:extLst>
              <a:ext uri="{FF2B5EF4-FFF2-40B4-BE49-F238E27FC236}">
                <a16:creationId xmlns:a16="http://schemas.microsoft.com/office/drawing/2014/main" id="{18A5F0E8-869F-DE47-ACB8-CD7AD414716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2910625"/>
            <a:ext cx="9144000" cy="3607594"/>
          </a:xfrm>
          <a:prstGeom prst="rect">
            <a:avLst/>
          </a:prstGeom>
        </p:spPr>
      </p:pic>
    </p:spTree>
    <p:extLst>
      <p:ext uri="{BB962C8B-B14F-4D97-AF65-F5344CB8AC3E}">
        <p14:creationId xmlns:p14="http://schemas.microsoft.com/office/powerpoint/2010/main" val="2478812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C5B82D20-81B5-1D4E-B933-FFDE374111B9}"/>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8113" y="599319"/>
            <a:ext cx="9115887" cy="6338391"/>
          </a:xfrm>
        </p:spPr>
      </p:pic>
      <p:sp>
        <p:nvSpPr>
          <p:cNvPr id="2" name="Title 1">
            <a:extLst>
              <a:ext uri="{FF2B5EF4-FFF2-40B4-BE49-F238E27FC236}">
                <a16:creationId xmlns:a16="http://schemas.microsoft.com/office/drawing/2014/main" id="{C56B3499-27BA-BB47-A28B-96A3DA0029F2}"/>
              </a:ext>
            </a:extLst>
          </p:cNvPr>
          <p:cNvSpPr>
            <a:spLocks noGrp="1"/>
          </p:cNvSpPr>
          <p:nvPr>
            <p:ph type="title"/>
          </p:nvPr>
        </p:nvSpPr>
        <p:spPr>
          <a:xfrm>
            <a:off x="228600" y="152400"/>
            <a:ext cx="8915400" cy="1066800"/>
          </a:xfrm>
        </p:spPr>
        <p:txBody>
          <a:bodyPr/>
          <a:lstStyle/>
          <a:p>
            <a:r>
              <a:rPr lang="en-US" sz="3400" dirty="0"/>
              <a:t>Incorrect Result: </a:t>
            </a:r>
            <a:r>
              <a:rPr lang="en-US" altLang="en-US" sz="3400" dirty="0">
                <a:ea typeface="ＭＳ Ｐゴシック" charset="-128"/>
              </a:rPr>
              <a:t>Both Processors in Critical Section</a:t>
            </a:r>
            <a:endParaRPr lang="en-US" sz="3400" dirty="0"/>
          </a:p>
        </p:txBody>
      </p:sp>
    </p:spTree>
    <p:extLst>
      <p:ext uri="{BB962C8B-B14F-4D97-AF65-F5344CB8AC3E}">
        <p14:creationId xmlns:p14="http://schemas.microsoft.com/office/powerpoint/2010/main" val="3083613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24FA-CFEE-C94F-9D12-0D69200A7222}"/>
              </a:ext>
            </a:extLst>
          </p:cNvPr>
          <p:cNvSpPr>
            <a:spLocks noGrp="1"/>
          </p:cNvSpPr>
          <p:nvPr>
            <p:ph type="ctrTitle"/>
          </p:nvPr>
        </p:nvSpPr>
        <p:spPr/>
        <p:txBody>
          <a:bodyPr/>
          <a:lstStyle/>
          <a:p>
            <a:r>
              <a:rPr lang="en-US" dirty="0"/>
              <a:t>What Happened? </a:t>
            </a:r>
            <a:br>
              <a:rPr lang="en-US" dirty="0"/>
            </a:br>
            <a:r>
              <a:rPr lang="en-US" sz="4000" dirty="0"/>
              <a:t>Let’s Examine Each Processor’s View</a:t>
            </a:r>
          </a:p>
        </p:txBody>
      </p:sp>
      <p:sp>
        <p:nvSpPr>
          <p:cNvPr id="3" name="Subtitle 2">
            <a:extLst>
              <a:ext uri="{FF2B5EF4-FFF2-40B4-BE49-F238E27FC236}">
                <a16:creationId xmlns:a16="http://schemas.microsoft.com/office/drawing/2014/main" id="{B55818A1-C6B8-464B-8098-59BD17C33369}"/>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9DC888F7-61BE-814E-9D36-364E90541395}"/>
              </a:ext>
            </a:extLst>
          </p:cNvPr>
          <p:cNvSpPr>
            <a:spLocks noGrp="1"/>
          </p:cNvSpPr>
          <p:nvPr>
            <p:ph type="sldNum" sz="quarter" idx="12"/>
          </p:nvPr>
        </p:nvSpPr>
        <p:spPr/>
        <p:txBody>
          <a:bodyPr/>
          <a:lstStyle/>
          <a:p>
            <a:fld id="{B83FCC61-4B87-AB4C-8CFF-885FAAC811D8}" type="slidenum">
              <a:rPr lang="en-US" altLang="en-US" smtClean="0"/>
              <a:pPr/>
              <a:t>17</a:t>
            </a:fld>
            <a:endParaRPr lang="en-US" altLang="en-US"/>
          </a:p>
        </p:txBody>
      </p:sp>
    </p:spTree>
    <p:extLst>
      <p:ext uri="{BB962C8B-B14F-4D97-AF65-F5344CB8AC3E}">
        <p14:creationId xmlns:p14="http://schemas.microsoft.com/office/powerpoint/2010/main" val="3939890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BD6408C-B6E0-EF40-87BE-74A4BF49DEF7}"/>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1526" y="-387424"/>
            <a:ext cx="6692319" cy="7162874"/>
          </a:xfrm>
        </p:spPr>
      </p:pic>
      <p:sp>
        <p:nvSpPr>
          <p:cNvPr id="4" name="Slide Number Placeholder 3">
            <a:extLst>
              <a:ext uri="{FF2B5EF4-FFF2-40B4-BE49-F238E27FC236}">
                <a16:creationId xmlns:a16="http://schemas.microsoft.com/office/drawing/2014/main" id="{C974D718-E2AB-D949-A000-D2081666C5BA}"/>
              </a:ext>
            </a:extLst>
          </p:cNvPr>
          <p:cNvSpPr>
            <a:spLocks noGrp="1"/>
          </p:cNvSpPr>
          <p:nvPr>
            <p:ph type="sldNum" sz="quarter" idx="11"/>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rgbClr val="000000"/>
                </a:solidFill>
                <a:latin typeface="Garamond"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AE726A-E58B-F348-AFE8-8E758D918561}" type="slidenum">
              <a:rPr lang="en-US" altLang="en-US" smtClean="0"/>
              <a:pPr/>
              <a:t>18</a:t>
            </a:fld>
            <a:endParaRPr lang="en-US" altLang="en-US"/>
          </a:p>
        </p:txBody>
      </p:sp>
      <p:sp>
        <p:nvSpPr>
          <p:cNvPr id="9" name="TextBox 1">
            <a:extLst>
              <a:ext uri="{FF2B5EF4-FFF2-40B4-BE49-F238E27FC236}">
                <a16:creationId xmlns:a16="http://schemas.microsoft.com/office/drawing/2014/main" id="{BDB32ADB-EAAE-0F44-AE09-8E72AF3AAA23}"/>
              </a:ext>
            </a:extLst>
          </p:cNvPr>
          <p:cNvSpPr txBox="1">
            <a:spLocks noChangeArrowheads="1"/>
          </p:cNvSpPr>
          <p:nvPr/>
        </p:nvSpPr>
        <p:spPr bwMode="auto">
          <a:xfrm>
            <a:off x="6777038" y="2492896"/>
            <a:ext cx="2259458" cy="11079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fontAlgn="base" hangingPunct="1">
              <a:spcBef>
                <a:spcPct val="0"/>
              </a:spcBef>
              <a:spcAft>
                <a:spcPct val="0"/>
              </a:spcAft>
            </a:pPr>
            <a:r>
              <a:rPr lang="en-US" altLang="en-US" sz="2200" dirty="0">
                <a:solidFill>
                  <a:srgbClr val="FF0000"/>
                </a:solidFill>
              </a:rPr>
              <a:t>For P1:</a:t>
            </a:r>
          </a:p>
          <a:p>
            <a:pPr eaLnBrk="1" fontAlgn="base" hangingPunct="1">
              <a:spcBef>
                <a:spcPct val="0"/>
              </a:spcBef>
              <a:spcAft>
                <a:spcPct val="0"/>
              </a:spcAft>
            </a:pPr>
            <a:r>
              <a:rPr lang="en-US" altLang="en-US" sz="2200" dirty="0">
                <a:solidFill>
                  <a:srgbClr val="FF0000"/>
                </a:solidFill>
              </a:rPr>
              <a:t>A appeared to </a:t>
            </a:r>
          </a:p>
          <a:p>
            <a:pPr eaLnBrk="1" fontAlgn="base" hangingPunct="1">
              <a:spcBef>
                <a:spcPct val="0"/>
              </a:spcBef>
              <a:spcAft>
                <a:spcPct val="0"/>
              </a:spcAft>
            </a:pPr>
            <a:r>
              <a:rPr lang="en-US" altLang="en-US" sz="2200" dirty="0">
                <a:solidFill>
                  <a:srgbClr val="FF0000"/>
                </a:solidFill>
              </a:rPr>
              <a:t>happen before X</a:t>
            </a:r>
          </a:p>
        </p:txBody>
      </p:sp>
      <p:sp>
        <p:nvSpPr>
          <p:cNvPr id="10" name="TextBox 5">
            <a:extLst>
              <a:ext uri="{FF2B5EF4-FFF2-40B4-BE49-F238E27FC236}">
                <a16:creationId xmlns:a16="http://schemas.microsoft.com/office/drawing/2014/main" id="{0C735551-983C-944A-B323-936EABBE4B43}"/>
              </a:ext>
            </a:extLst>
          </p:cNvPr>
          <p:cNvSpPr txBox="1">
            <a:spLocks noChangeArrowheads="1"/>
          </p:cNvSpPr>
          <p:nvPr/>
        </p:nvSpPr>
        <p:spPr bwMode="auto">
          <a:xfrm>
            <a:off x="6745441" y="4293096"/>
            <a:ext cx="2322651" cy="11079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fontAlgn="base" hangingPunct="1">
              <a:spcBef>
                <a:spcPct val="0"/>
              </a:spcBef>
              <a:spcAft>
                <a:spcPct val="0"/>
              </a:spcAft>
            </a:pPr>
            <a:r>
              <a:rPr lang="en-US" altLang="en-US" sz="2200" dirty="0">
                <a:solidFill>
                  <a:srgbClr val="0432FF"/>
                </a:solidFill>
              </a:rPr>
              <a:t>For P2:</a:t>
            </a:r>
          </a:p>
          <a:p>
            <a:pPr eaLnBrk="1" fontAlgn="base" hangingPunct="1">
              <a:spcBef>
                <a:spcPct val="0"/>
              </a:spcBef>
              <a:spcAft>
                <a:spcPct val="0"/>
              </a:spcAft>
            </a:pPr>
            <a:r>
              <a:rPr lang="en-US" altLang="en-US" sz="2200" dirty="0">
                <a:solidFill>
                  <a:srgbClr val="0432FF"/>
                </a:solidFill>
              </a:rPr>
              <a:t>X appeared to </a:t>
            </a:r>
          </a:p>
          <a:p>
            <a:pPr eaLnBrk="1" fontAlgn="base" hangingPunct="1">
              <a:spcBef>
                <a:spcPct val="0"/>
              </a:spcBef>
              <a:spcAft>
                <a:spcPct val="0"/>
              </a:spcAft>
            </a:pPr>
            <a:r>
              <a:rPr lang="en-US" altLang="en-US" sz="2200" dirty="0">
                <a:solidFill>
                  <a:srgbClr val="0432FF"/>
                </a:solidFill>
              </a:rPr>
              <a:t>happen before A</a:t>
            </a:r>
          </a:p>
        </p:txBody>
      </p:sp>
    </p:spTree>
    <p:extLst>
      <p:ext uri="{BB962C8B-B14F-4D97-AF65-F5344CB8AC3E}">
        <p14:creationId xmlns:p14="http://schemas.microsoft.com/office/powerpoint/2010/main" val="20328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tLang="en-US" dirty="0">
                <a:ea typeface="ＭＳ Ｐゴシック" charset="-128"/>
              </a:rPr>
              <a:t>The Problem</a:t>
            </a:r>
          </a:p>
        </p:txBody>
      </p:sp>
      <p:sp>
        <p:nvSpPr>
          <p:cNvPr id="3" name="Content Placeholder 2"/>
          <p:cNvSpPr>
            <a:spLocks noGrp="1"/>
          </p:cNvSpPr>
          <p:nvPr>
            <p:ph idx="1"/>
          </p:nvPr>
        </p:nvSpPr>
        <p:spPr>
          <a:xfrm>
            <a:off x="304800" y="1663700"/>
            <a:ext cx="8610600" cy="4127500"/>
          </a:xfrm>
        </p:spPr>
        <p:txBody>
          <a:bodyPr/>
          <a:lstStyle/>
          <a:p>
            <a:r>
              <a:rPr lang="en-US" altLang="en-US" dirty="0">
                <a:solidFill>
                  <a:srgbClr val="0000FF"/>
                </a:solidFill>
                <a:ea typeface="ＭＳ Ｐゴシック" charset="-128"/>
              </a:rPr>
              <a:t>The two processors did </a:t>
            </a:r>
            <a:r>
              <a:rPr lang="en-US" altLang="en-US" b="1" dirty="0">
                <a:solidFill>
                  <a:srgbClr val="0000FF"/>
                </a:solidFill>
                <a:ea typeface="ＭＳ Ｐゴシック" charset="-128"/>
              </a:rPr>
              <a:t>NOT</a:t>
            </a:r>
            <a:r>
              <a:rPr lang="en-US" altLang="en-US" dirty="0">
                <a:solidFill>
                  <a:srgbClr val="0000FF"/>
                </a:solidFill>
                <a:ea typeface="ＭＳ Ｐゴシック" charset="-128"/>
              </a:rPr>
              <a:t> see the same order of operations to memory</a:t>
            </a:r>
          </a:p>
          <a:p>
            <a:endParaRPr lang="en-US" altLang="en-US" dirty="0">
              <a:solidFill>
                <a:srgbClr val="0000FF"/>
              </a:solidFill>
              <a:ea typeface="ＭＳ Ｐゴシック" charset="-128"/>
            </a:endParaRPr>
          </a:p>
          <a:p>
            <a:r>
              <a:rPr lang="en-US" altLang="en-US" dirty="0">
                <a:ea typeface="ＭＳ Ｐゴシック" charset="-128"/>
              </a:rPr>
              <a:t>The “happened before” relationship between multiple updates to memory was inconsistent between the two processors’ points of view</a:t>
            </a:r>
          </a:p>
          <a:p>
            <a:endParaRPr lang="en-US" altLang="en-US" dirty="0">
              <a:solidFill>
                <a:srgbClr val="0000FF"/>
              </a:solidFill>
              <a:ea typeface="ＭＳ Ｐゴシック" charset="-128"/>
            </a:endParaRPr>
          </a:p>
          <a:p>
            <a:r>
              <a:rPr lang="en-US" altLang="en-US" dirty="0">
                <a:solidFill>
                  <a:srgbClr val="000000"/>
                </a:solidFill>
                <a:ea typeface="ＭＳ Ｐゴシック" charset="-128"/>
              </a:rPr>
              <a:t>As a result, each processor thought the other was </a:t>
            </a:r>
            <a:r>
              <a:rPr lang="en-US" altLang="en-US" b="1" dirty="0">
                <a:solidFill>
                  <a:srgbClr val="000000"/>
                </a:solidFill>
                <a:ea typeface="ＭＳ Ｐゴシック" charset="-128"/>
              </a:rPr>
              <a:t>not</a:t>
            </a:r>
            <a:r>
              <a:rPr lang="en-US" altLang="en-US" dirty="0">
                <a:solidFill>
                  <a:srgbClr val="000000"/>
                </a:solidFill>
                <a:ea typeface="ＭＳ Ｐゴシック" charset="-128"/>
              </a:rPr>
              <a:t> in the critical section</a:t>
            </a:r>
          </a:p>
          <a:p>
            <a:endParaRPr lang="en-US" altLang="en-US" dirty="0">
              <a:solidFill>
                <a:srgbClr val="0000FF"/>
              </a:solidFill>
              <a:ea typeface="ＭＳ Ｐゴシック" charset="-128"/>
            </a:endParaRPr>
          </a:p>
        </p:txBody>
      </p:sp>
    </p:spTree>
    <p:extLst>
      <p:ext uri="{BB962C8B-B14F-4D97-AF65-F5344CB8AC3E}">
        <p14:creationId xmlns:p14="http://schemas.microsoft.com/office/powerpoint/2010/main" val="2982965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4"/>
          <p:cNvSpPr>
            <a:spLocks noGrp="1"/>
          </p:cNvSpPr>
          <p:nvPr>
            <p:ph type="ctrTitle"/>
          </p:nvPr>
        </p:nvSpPr>
        <p:spPr>
          <a:xfrm>
            <a:off x="685800" y="1371600"/>
            <a:ext cx="7924800" cy="1752600"/>
          </a:xfrm>
        </p:spPr>
        <p:txBody>
          <a:bodyPr/>
          <a:lstStyle/>
          <a:p>
            <a:r>
              <a:rPr lang="en-US">
                <a:latin typeface="Garamond" charset="0"/>
              </a:rPr>
              <a:t>Memory Ordering in Multiprocessors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lstStyle/>
          <a:p>
            <a:r>
              <a:rPr lang="en-US" altLang="en-US">
                <a:ea typeface="ＭＳ Ｐゴシック" charset="-128"/>
              </a:rPr>
              <a:t>How Can We Solve The Problem?</a:t>
            </a:r>
          </a:p>
        </p:txBody>
      </p:sp>
      <p:sp>
        <p:nvSpPr>
          <p:cNvPr id="3" name="Content Placeholder 2"/>
          <p:cNvSpPr>
            <a:spLocks noGrp="1"/>
          </p:cNvSpPr>
          <p:nvPr>
            <p:ph idx="1"/>
          </p:nvPr>
        </p:nvSpPr>
        <p:spPr>
          <a:xfrm>
            <a:off x="228600" y="1905000"/>
            <a:ext cx="8610600" cy="5194300"/>
          </a:xfrm>
        </p:spPr>
        <p:txBody>
          <a:bodyPr/>
          <a:lstStyle/>
          <a:p>
            <a:r>
              <a:rPr lang="en-US" altLang="en-US" dirty="0">
                <a:ea typeface="ＭＳ Ｐゴシック" charset="-128"/>
              </a:rPr>
              <a:t>Idea: </a:t>
            </a:r>
            <a:r>
              <a:rPr lang="en-US" altLang="en-US" dirty="0">
                <a:solidFill>
                  <a:srgbClr val="0000FF"/>
                </a:solidFill>
                <a:ea typeface="ＭＳ Ｐゴシック" charset="-128"/>
              </a:rPr>
              <a:t>Sequential consistency</a:t>
            </a:r>
          </a:p>
          <a:p>
            <a:endParaRPr lang="en-US" altLang="en-US" dirty="0">
              <a:ea typeface="ＭＳ Ｐゴシック" charset="-128"/>
            </a:endParaRPr>
          </a:p>
          <a:p>
            <a:r>
              <a:rPr lang="en-US" altLang="en-US" dirty="0">
                <a:solidFill>
                  <a:srgbClr val="0000FF"/>
                </a:solidFill>
                <a:ea typeface="ＭＳ Ｐゴシック" charset="-128"/>
              </a:rPr>
              <a:t>All processors see the same order of operations to memory</a:t>
            </a:r>
          </a:p>
          <a:p>
            <a:r>
              <a:rPr lang="en-US" altLang="en-US" dirty="0">
                <a:ea typeface="ＭＳ Ｐゴシック" charset="-128"/>
              </a:rPr>
              <a:t>i.e., all memory operations happen in an order (called the global total order) that is consistent across all processors</a:t>
            </a:r>
          </a:p>
          <a:p>
            <a:endParaRPr lang="en-US" altLang="en-US" dirty="0">
              <a:ea typeface="ＭＳ Ｐゴシック" charset="-128"/>
            </a:endParaRPr>
          </a:p>
          <a:p>
            <a:r>
              <a:rPr lang="en-US" altLang="en-US" dirty="0">
                <a:ea typeface="ＭＳ Ｐゴシック" charset="-128"/>
              </a:rPr>
              <a:t>Assumption: within this global order, each processor’s operations appear in sequential order with respect to its own operations.</a:t>
            </a:r>
          </a:p>
        </p:txBody>
      </p:sp>
    </p:spTree>
    <p:extLst>
      <p:ext uri="{BB962C8B-B14F-4D97-AF65-F5344CB8AC3E}">
        <p14:creationId xmlns:p14="http://schemas.microsoft.com/office/powerpoint/2010/main" val="1243569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p:cNvSpPr>
            <a:spLocks noGrp="1"/>
          </p:cNvSpPr>
          <p:nvPr>
            <p:ph type="title"/>
          </p:nvPr>
        </p:nvSpPr>
        <p:spPr/>
        <p:txBody>
          <a:bodyPr/>
          <a:lstStyle/>
          <a:p>
            <a:r>
              <a:rPr lang="en-US">
                <a:latin typeface="Garamond" charset="0"/>
              </a:rPr>
              <a:t>Sequential Consistency</a:t>
            </a:r>
          </a:p>
        </p:txBody>
      </p:sp>
      <p:sp>
        <p:nvSpPr>
          <p:cNvPr id="3" name="Content Placeholder 2"/>
          <p:cNvSpPr>
            <a:spLocks noGrp="1"/>
          </p:cNvSpPr>
          <p:nvPr>
            <p:ph idx="1"/>
          </p:nvPr>
        </p:nvSpPr>
        <p:spPr/>
        <p:txBody>
          <a:bodyPr/>
          <a:lstStyle/>
          <a:p>
            <a:pPr marL="342900" lvl="1" indent="-342900">
              <a:buClr>
                <a:schemeClr val="accent1"/>
              </a:buClr>
              <a:buSzPct val="65000"/>
              <a:buFont typeface="Wingdings" charset="0"/>
              <a:buChar char="n"/>
            </a:pPr>
            <a:r>
              <a:rPr lang="en-US">
                <a:latin typeface="Tahoma" charset="0"/>
                <a:ea typeface="ＭＳ Ｐゴシック" charset="0"/>
              </a:rPr>
              <a:t>Lamport, “</a:t>
            </a:r>
            <a:r>
              <a:rPr lang="en-US" altLang="ja-JP">
                <a:solidFill>
                  <a:srgbClr val="0000FF"/>
                </a:solidFill>
                <a:latin typeface="Tahoma" charset="0"/>
                <a:ea typeface="ＭＳ Ｐゴシック" charset="0"/>
              </a:rPr>
              <a:t>How to Make a Multiprocessor Computer That Correctly Executes Multiprocess Programs</a:t>
            </a:r>
            <a:r>
              <a:rPr lang="en-US" altLang="ja-JP">
                <a:latin typeface="Tahoma" charset="0"/>
                <a:ea typeface="ＭＳ Ｐゴシック" charset="0"/>
              </a:rPr>
              <a:t>,</a:t>
            </a:r>
            <a:r>
              <a:rPr lang="en-US">
                <a:latin typeface="Tahoma" charset="0"/>
                <a:ea typeface="ＭＳ Ｐゴシック" charset="0"/>
              </a:rPr>
              <a:t>”</a:t>
            </a:r>
            <a:r>
              <a:rPr lang="en-US" altLang="ja-JP">
                <a:latin typeface="Tahoma" charset="0"/>
                <a:ea typeface="ＭＳ Ｐゴシック" charset="0"/>
              </a:rPr>
              <a:t> IEEE Transactions on Computers, 1979</a:t>
            </a:r>
          </a:p>
          <a:p>
            <a:endParaRPr lang="en-US">
              <a:latin typeface="Tahoma" charset="0"/>
            </a:endParaRPr>
          </a:p>
          <a:p>
            <a:r>
              <a:rPr lang="en-US">
                <a:latin typeface="Tahoma" charset="0"/>
              </a:rPr>
              <a:t>A multiprocessor system is sequentially consistent if:</a:t>
            </a:r>
          </a:p>
          <a:p>
            <a:pPr marL="342900" lvl="1" indent="-342900"/>
            <a:r>
              <a:rPr lang="en-US">
                <a:latin typeface="Tahoma" charset="0"/>
                <a:ea typeface="ＭＳ Ｐゴシック" charset="0"/>
              </a:rPr>
              <a:t>the result of any execution is the same as if the operations of all the processors were executed in some sequential order</a:t>
            </a:r>
          </a:p>
          <a:p>
            <a:pPr marL="342900" lvl="1" indent="-342900">
              <a:buFont typeface="Wingdings" charset="0"/>
              <a:buNone/>
            </a:pPr>
            <a:r>
              <a:rPr lang="en-US">
                <a:latin typeface="Tahoma" charset="0"/>
                <a:ea typeface="ＭＳ Ｐゴシック" charset="0"/>
              </a:rPr>
              <a:t>AND</a:t>
            </a:r>
          </a:p>
          <a:p>
            <a:pPr marL="342900" lvl="1" indent="-342900"/>
            <a:r>
              <a:rPr lang="en-US">
                <a:latin typeface="Tahoma" charset="0"/>
                <a:ea typeface="ＭＳ Ｐゴシック" charset="0"/>
              </a:rPr>
              <a:t>the operations of each individual processor appear in this sequence in the order specified by its program</a:t>
            </a:r>
          </a:p>
          <a:p>
            <a:pPr marL="342900" lvl="1" indent="-342900"/>
            <a:endParaRPr lang="en-US">
              <a:latin typeface="Tahoma" charset="0"/>
              <a:ea typeface="ＭＳ Ｐゴシック" charset="0"/>
            </a:endParaRPr>
          </a:p>
          <a:p>
            <a:r>
              <a:rPr lang="en-US">
                <a:latin typeface="Tahoma" charset="0"/>
              </a:rPr>
              <a:t>This is a memory ordering model, or memory model</a:t>
            </a:r>
          </a:p>
          <a:p>
            <a:pPr marL="342900" lvl="1" indent="-342900"/>
            <a:r>
              <a:rPr lang="en-US">
                <a:latin typeface="Tahoma" charset="0"/>
                <a:ea typeface="ＭＳ Ｐゴシック" charset="0"/>
              </a:rPr>
              <a:t>Specified by the ISA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p:txBody>
          <a:bodyPr/>
          <a:lstStyle/>
          <a:p>
            <a:r>
              <a:rPr lang="en-US">
                <a:latin typeface="Garamond" charset="0"/>
              </a:rPr>
              <a:t>Programmer’s Abstraction</a:t>
            </a:r>
          </a:p>
        </p:txBody>
      </p:sp>
      <p:sp>
        <p:nvSpPr>
          <p:cNvPr id="112642" name="Content Placeholder 2"/>
          <p:cNvSpPr>
            <a:spLocks noGrp="1"/>
          </p:cNvSpPr>
          <p:nvPr>
            <p:ph idx="1"/>
          </p:nvPr>
        </p:nvSpPr>
        <p:spPr/>
        <p:txBody>
          <a:bodyPr/>
          <a:lstStyle/>
          <a:p>
            <a:r>
              <a:rPr lang="en-US" dirty="0">
                <a:solidFill>
                  <a:srgbClr val="0000FF"/>
                </a:solidFill>
                <a:latin typeface="Tahoma" charset="0"/>
              </a:rPr>
              <a:t>Memory is a switch that services one load or store at a time from any processor</a:t>
            </a:r>
          </a:p>
          <a:p>
            <a:r>
              <a:rPr lang="en-US" dirty="0">
                <a:latin typeface="Tahoma" charset="0"/>
              </a:rPr>
              <a:t>All processors see the currently serviced load or store at the same time</a:t>
            </a:r>
          </a:p>
          <a:p>
            <a:r>
              <a:rPr lang="en-US" dirty="0">
                <a:latin typeface="Tahoma" charset="0"/>
              </a:rPr>
              <a:t>Each processor’s operations are serviced in program order</a:t>
            </a:r>
          </a:p>
          <a:p>
            <a:endParaRPr lang="en-US" dirty="0">
              <a:latin typeface="Tahoma" charset="0"/>
            </a:endParaRPr>
          </a:p>
          <a:p>
            <a:endParaRPr lang="en-US" dirty="0">
              <a:latin typeface="Tahoma" charset="0"/>
            </a:endParaRPr>
          </a:p>
          <a:p>
            <a:endParaRPr lang="en-US" dirty="0">
              <a:latin typeface="Tahoma" charset="0"/>
            </a:endParaRPr>
          </a:p>
          <a:p>
            <a:endParaRPr lang="en-US" dirty="0">
              <a:latin typeface="Tahoma" charset="0"/>
            </a:endParaRPr>
          </a:p>
          <a:p>
            <a:endParaRPr lang="en-US" dirty="0">
              <a:latin typeface="Tahoma" charset="0"/>
            </a:endParaRPr>
          </a:p>
        </p:txBody>
      </p:sp>
      <p:grpSp>
        <p:nvGrpSpPr>
          <p:cNvPr id="5" name="Group 4"/>
          <p:cNvGrpSpPr>
            <a:grpSpLocks/>
          </p:cNvGrpSpPr>
          <p:nvPr/>
        </p:nvGrpSpPr>
        <p:grpSpPr bwMode="auto">
          <a:xfrm>
            <a:off x="2057400" y="3733800"/>
            <a:ext cx="4495800" cy="2667000"/>
            <a:chOff x="720" y="912"/>
            <a:chExt cx="4560" cy="2688"/>
          </a:xfrm>
        </p:grpSpPr>
        <p:sp>
          <p:nvSpPr>
            <p:cNvPr id="6" name="Text Box 5"/>
            <p:cNvSpPr txBox="1">
              <a:spLocks noChangeArrowheads="1"/>
            </p:cNvSpPr>
            <p:nvPr/>
          </p:nvSpPr>
          <p:spPr bwMode="auto">
            <a:xfrm>
              <a:off x="2164" y="2986"/>
              <a:ext cx="1578" cy="4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075" tIns="46038" rIns="92075" bIns="46038" anchor="ctr">
              <a:spAutoFit/>
            </a:bodyPr>
            <a:lstStyle/>
            <a:p>
              <a:pPr algn="ctr">
                <a:lnSpc>
                  <a:spcPct val="100000"/>
                </a:lnSpc>
                <a:spcBef>
                  <a:spcPct val="50000"/>
                </a:spcBef>
              </a:pPr>
              <a:r>
                <a:rPr lang="en-US"/>
                <a:t>MEMORY</a:t>
              </a:r>
              <a:endParaRPr lang="en-US">
                <a:latin typeface="Times New Roman" charset="0"/>
              </a:endParaRPr>
            </a:p>
          </p:txBody>
        </p:sp>
        <p:sp>
          <p:nvSpPr>
            <p:cNvPr id="7" name="Rectangle 6"/>
            <p:cNvSpPr>
              <a:spLocks noChangeArrowheads="1"/>
            </p:cNvSpPr>
            <p:nvPr/>
          </p:nvSpPr>
          <p:spPr bwMode="auto">
            <a:xfrm>
              <a:off x="2256" y="2880"/>
              <a:ext cx="1344" cy="72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075" tIns="46038" rIns="92075" bIns="46038" anchor="ctr"/>
            <a:lstStyle/>
            <a:p>
              <a:endParaRPr lang="en-US"/>
            </a:p>
          </p:txBody>
        </p:sp>
        <p:sp>
          <p:nvSpPr>
            <p:cNvPr id="8" name="AutoShape 7"/>
            <p:cNvSpPr>
              <a:spLocks noChangeArrowheads="1"/>
            </p:cNvSpPr>
            <p:nvPr/>
          </p:nvSpPr>
          <p:spPr bwMode="auto">
            <a:xfrm>
              <a:off x="864" y="912"/>
              <a:ext cx="672" cy="624"/>
            </a:xfrm>
            <a:prstGeom prst="flowChartConnector">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075" tIns="46038" rIns="92075" bIns="46038" anchor="ctr"/>
            <a:lstStyle/>
            <a:p>
              <a:endParaRPr lang="en-US"/>
            </a:p>
          </p:txBody>
        </p:sp>
        <p:sp>
          <p:nvSpPr>
            <p:cNvPr id="9" name="AutoShape 8"/>
            <p:cNvSpPr>
              <a:spLocks noChangeArrowheads="1"/>
            </p:cNvSpPr>
            <p:nvPr/>
          </p:nvSpPr>
          <p:spPr bwMode="auto">
            <a:xfrm>
              <a:off x="2016" y="912"/>
              <a:ext cx="672" cy="624"/>
            </a:xfrm>
            <a:prstGeom prst="flowChartConnector">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075" tIns="46038" rIns="92075" bIns="46038" anchor="ctr"/>
            <a:lstStyle/>
            <a:p>
              <a:endParaRPr lang="en-US"/>
            </a:p>
          </p:txBody>
        </p:sp>
        <p:sp>
          <p:nvSpPr>
            <p:cNvPr id="10" name="AutoShape 9"/>
            <p:cNvSpPr>
              <a:spLocks noChangeArrowheads="1"/>
            </p:cNvSpPr>
            <p:nvPr/>
          </p:nvSpPr>
          <p:spPr bwMode="auto">
            <a:xfrm>
              <a:off x="3168" y="912"/>
              <a:ext cx="672" cy="624"/>
            </a:xfrm>
            <a:prstGeom prst="flowChartConnector">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075" tIns="46038" rIns="92075" bIns="46038" anchor="ctr"/>
            <a:lstStyle/>
            <a:p>
              <a:endParaRPr lang="en-US"/>
            </a:p>
          </p:txBody>
        </p:sp>
        <p:sp>
          <p:nvSpPr>
            <p:cNvPr id="11" name="AutoShape 10"/>
            <p:cNvSpPr>
              <a:spLocks noChangeArrowheads="1"/>
            </p:cNvSpPr>
            <p:nvPr/>
          </p:nvSpPr>
          <p:spPr bwMode="auto">
            <a:xfrm>
              <a:off x="4320" y="912"/>
              <a:ext cx="672" cy="624"/>
            </a:xfrm>
            <a:prstGeom prst="flowChartConnector">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075" tIns="46038" rIns="92075" bIns="46038" anchor="ctr"/>
            <a:lstStyle/>
            <a:p>
              <a:endParaRPr lang="en-US"/>
            </a:p>
          </p:txBody>
        </p:sp>
        <p:sp>
          <p:nvSpPr>
            <p:cNvPr id="12" name="Freeform 11"/>
            <p:cNvSpPr>
              <a:spLocks/>
            </p:cNvSpPr>
            <p:nvPr/>
          </p:nvSpPr>
          <p:spPr bwMode="auto">
            <a:xfrm>
              <a:off x="720" y="2112"/>
              <a:ext cx="4560" cy="480"/>
            </a:xfrm>
            <a:custGeom>
              <a:avLst/>
              <a:gdLst>
                <a:gd name="T0" fmla="*/ 0 w 4560"/>
                <a:gd name="T1" fmla="*/ 480 h 480"/>
                <a:gd name="T2" fmla="*/ 2208 w 4560"/>
                <a:gd name="T3" fmla="*/ 0 h 480"/>
                <a:gd name="T4" fmla="*/ 4560 w 4560"/>
                <a:gd name="T5" fmla="*/ 480 h 480"/>
              </a:gdLst>
              <a:ahLst/>
              <a:cxnLst>
                <a:cxn ang="0">
                  <a:pos x="T0" y="T1"/>
                </a:cxn>
                <a:cxn ang="0">
                  <a:pos x="T2" y="T3"/>
                </a:cxn>
                <a:cxn ang="0">
                  <a:pos x="T4" y="T5"/>
                </a:cxn>
              </a:cxnLst>
              <a:rect l="0" t="0" r="r" b="b"/>
              <a:pathLst>
                <a:path w="4560" h="480">
                  <a:moveTo>
                    <a:pt x="0" y="480"/>
                  </a:moveTo>
                  <a:cubicBezTo>
                    <a:pt x="724" y="240"/>
                    <a:pt x="1448" y="0"/>
                    <a:pt x="2208" y="0"/>
                  </a:cubicBezTo>
                  <a:cubicBezTo>
                    <a:pt x="2968" y="0"/>
                    <a:pt x="3764" y="240"/>
                    <a:pt x="4560" y="480"/>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rgbClr val="808080"/>
                    </a:outerShdw>
                  </a:effectLst>
                </a14:hiddenEffects>
              </a:ext>
            </a:extLst>
          </p:spPr>
          <p:txBody>
            <a:bodyPr wrap="none" lIns="92075" tIns="46038" rIns="92075" bIns="46038" anchor="ctr"/>
            <a:lstStyle/>
            <a:p>
              <a:endParaRPr lang="en-US"/>
            </a:p>
          </p:txBody>
        </p:sp>
        <p:cxnSp>
          <p:nvCxnSpPr>
            <p:cNvPr id="13" name="AutoShape 12"/>
            <p:cNvCxnSpPr>
              <a:cxnSpLocks noChangeShapeType="1"/>
              <a:stCxn id="8" idx="4"/>
            </p:cNvCxnSpPr>
            <p:nvPr/>
          </p:nvCxnSpPr>
          <p:spPr bwMode="auto">
            <a:xfrm>
              <a:off x="1200" y="1536"/>
              <a:ext cx="0" cy="432"/>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cxnSp>
          <p:nvCxnSpPr>
            <p:cNvPr id="14" name="AutoShape 13"/>
            <p:cNvCxnSpPr>
              <a:cxnSpLocks noChangeShapeType="1"/>
              <a:stCxn id="11" idx="4"/>
            </p:cNvCxnSpPr>
            <p:nvPr/>
          </p:nvCxnSpPr>
          <p:spPr bwMode="auto">
            <a:xfrm>
              <a:off x="4656" y="1536"/>
              <a:ext cx="1" cy="432"/>
            </a:xfrm>
            <a:prstGeom prst="straightConnector1">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sp>
          <p:nvSpPr>
            <p:cNvPr id="15" name="Line 14"/>
            <p:cNvSpPr>
              <a:spLocks noChangeShapeType="1"/>
            </p:cNvSpPr>
            <p:nvPr/>
          </p:nvSpPr>
          <p:spPr bwMode="auto">
            <a:xfrm>
              <a:off x="1200" y="1968"/>
              <a:ext cx="336" cy="38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075" tIns="46038" rIns="92075" bIns="46038" anchor="ctr"/>
            <a:lstStyle/>
            <a:p>
              <a:endParaRPr lang="en-US"/>
            </a:p>
          </p:txBody>
        </p:sp>
        <p:sp>
          <p:nvSpPr>
            <p:cNvPr id="16" name="Line 15"/>
            <p:cNvSpPr>
              <a:spLocks noChangeShapeType="1"/>
            </p:cNvSpPr>
            <p:nvPr/>
          </p:nvSpPr>
          <p:spPr bwMode="auto">
            <a:xfrm flipH="1">
              <a:off x="4416" y="1968"/>
              <a:ext cx="240" cy="38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075" tIns="46038" rIns="92075" bIns="46038" anchor="ctr"/>
            <a:lstStyle/>
            <a:p>
              <a:endParaRPr lang="en-US"/>
            </a:p>
          </p:txBody>
        </p:sp>
        <p:sp>
          <p:nvSpPr>
            <p:cNvPr id="17" name="Line 16"/>
            <p:cNvSpPr>
              <a:spLocks noChangeShapeType="1"/>
            </p:cNvSpPr>
            <p:nvPr/>
          </p:nvSpPr>
          <p:spPr bwMode="auto">
            <a:xfrm>
              <a:off x="2352" y="1536"/>
              <a:ext cx="0" cy="62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075" tIns="46038" rIns="92075" bIns="46038" anchor="ctr"/>
            <a:lstStyle/>
            <a:p>
              <a:endParaRPr lang="en-US"/>
            </a:p>
          </p:txBody>
        </p:sp>
        <p:sp>
          <p:nvSpPr>
            <p:cNvPr id="18" name="Line 17"/>
            <p:cNvSpPr>
              <a:spLocks noChangeShapeType="1"/>
            </p:cNvSpPr>
            <p:nvPr/>
          </p:nvSpPr>
          <p:spPr bwMode="auto">
            <a:xfrm>
              <a:off x="3504" y="1536"/>
              <a:ext cx="0" cy="62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075" tIns="46038" rIns="92075" bIns="46038" anchor="ctr"/>
            <a:lstStyle/>
            <a:p>
              <a:endParaRPr lang="en-US"/>
            </a:p>
          </p:txBody>
        </p:sp>
        <p:sp>
          <p:nvSpPr>
            <p:cNvPr id="19" name="Line 18"/>
            <p:cNvSpPr>
              <a:spLocks noChangeShapeType="1"/>
            </p:cNvSpPr>
            <p:nvPr/>
          </p:nvSpPr>
          <p:spPr bwMode="auto">
            <a:xfrm flipH="1" flipV="1">
              <a:off x="2352" y="2160"/>
              <a:ext cx="576" cy="48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075" tIns="46038" rIns="92075" bIns="46038" anchor="ctr"/>
            <a:lstStyle/>
            <a:p>
              <a:endParaRPr lang="en-US"/>
            </a:p>
          </p:txBody>
        </p:sp>
        <p:sp>
          <p:nvSpPr>
            <p:cNvPr id="20" name="Line 19"/>
            <p:cNvSpPr>
              <a:spLocks noChangeShapeType="1"/>
            </p:cNvSpPr>
            <p:nvPr/>
          </p:nvSpPr>
          <p:spPr bwMode="auto">
            <a:xfrm>
              <a:off x="2928" y="2640"/>
              <a:ext cx="0" cy="24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075" tIns="46038" rIns="92075" bIns="46038" anchor="ctr"/>
            <a:lstStyle/>
            <a:p>
              <a:endParaRPr lang="en-US"/>
            </a:p>
          </p:txBody>
        </p:sp>
        <p:sp>
          <p:nvSpPr>
            <p:cNvPr id="21" name="Text Box 20"/>
            <p:cNvSpPr txBox="1">
              <a:spLocks noChangeArrowheads="1"/>
            </p:cNvSpPr>
            <p:nvPr/>
          </p:nvSpPr>
          <p:spPr bwMode="auto">
            <a:xfrm>
              <a:off x="900" y="970"/>
              <a:ext cx="566" cy="4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075" tIns="46038" rIns="92075" bIns="46038" anchor="ctr">
              <a:spAutoFit/>
            </a:bodyPr>
            <a:lstStyle/>
            <a:p>
              <a:pPr algn="ctr">
                <a:lnSpc>
                  <a:spcPct val="100000"/>
                </a:lnSpc>
                <a:spcBef>
                  <a:spcPct val="0"/>
                </a:spcBef>
              </a:pPr>
              <a:r>
                <a:rPr lang="en-US"/>
                <a:t>P1</a:t>
              </a:r>
              <a:endParaRPr lang="en-US">
                <a:latin typeface="Times New Roman" charset="0"/>
              </a:endParaRPr>
            </a:p>
          </p:txBody>
        </p:sp>
        <p:sp>
          <p:nvSpPr>
            <p:cNvPr id="22" name="Text Box 21"/>
            <p:cNvSpPr txBox="1">
              <a:spLocks noChangeArrowheads="1"/>
            </p:cNvSpPr>
            <p:nvPr/>
          </p:nvSpPr>
          <p:spPr bwMode="auto">
            <a:xfrm>
              <a:off x="3204" y="970"/>
              <a:ext cx="566" cy="4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075" tIns="46038" rIns="92075" bIns="46038" anchor="ctr">
              <a:spAutoFit/>
            </a:bodyPr>
            <a:lstStyle/>
            <a:p>
              <a:pPr algn="ctr">
                <a:lnSpc>
                  <a:spcPct val="100000"/>
                </a:lnSpc>
                <a:spcBef>
                  <a:spcPct val="0"/>
                </a:spcBef>
              </a:pPr>
              <a:r>
                <a:rPr lang="en-US"/>
                <a:t>P3</a:t>
              </a:r>
              <a:endParaRPr lang="en-US">
                <a:latin typeface="Times New Roman" charset="0"/>
              </a:endParaRPr>
            </a:p>
          </p:txBody>
        </p:sp>
        <p:sp>
          <p:nvSpPr>
            <p:cNvPr id="23" name="Text Box 22"/>
            <p:cNvSpPr txBox="1">
              <a:spLocks noChangeArrowheads="1"/>
            </p:cNvSpPr>
            <p:nvPr/>
          </p:nvSpPr>
          <p:spPr bwMode="auto">
            <a:xfrm>
              <a:off x="2053" y="970"/>
              <a:ext cx="565" cy="4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075" tIns="46038" rIns="92075" bIns="46038" anchor="ctr">
              <a:spAutoFit/>
            </a:bodyPr>
            <a:lstStyle/>
            <a:p>
              <a:pPr algn="ctr">
                <a:lnSpc>
                  <a:spcPct val="100000"/>
                </a:lnSpc>
                <a:spcBef>
                  <a:spcPct val="0"/>
                </a:spcBef>
              </a:pPr>
              <a:r>
                <a:rPr lang="en-US"/>
                <a:t>P2</a:t>
              </a:r>
              <a:endParaRPr lang="en-US">
                <a:latin typeface="Times New Roman" charset="0"/>
              </a:endParaRPr>
            </a:p>
          </p:txBody>
        </p:sp>
        <p:sp>
          <p:nvSpPr>
            <p:cNvPr id="24" name="Text Box 23"/>
            <p:cNvSpPr txBox="1">
              <a:spLocks noChangeArrowheads="1"/>
            </p:cNvSpPr>
            <p:nvPr/>
          </p:nvSpPr>
          <p:spPr bwMode="auto">
            <a:xfrm>
              <a:off x="4357" y="970"/>
              <a:ext cx="566" cy="4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075" tIns="46038" rIns="92075" bIns="46038" anchor="ctr">
              <a:spAutoFit/>
            </a:bodyPr>
            <a:lstStyle/>
            <a:p>
              <a:pPr algn="ctr">
                <a:lnSpc>
                  <a:spcPct val="100000"/>
                </a:lnSpc>
                <a:spcBef>
                  <a:spcPct val="0"/>
                </a:spcBef>
              </a:pPr>
              <a:r>
                <a:rPr lang="en-US"/>
                <a:t>Pn</a:t>
              </a:r>
              <a:endParaRPr lang="en-US">
                <a:latin typeface="Times New Roman" charset="0"/>
              </a:endParaRPr>
            </a:p>
          </p:txBody>
        </p:sp>
        <p:sp>
          <p:nvSpPr>
            <p:cNvPr id="25" name="Oval 24"/>
            <p:cNvSpPr>
              <a:spLocks noChangeArrowheads="1"/>
            </p:cNvSpPr>
            <p:nvPr/>
          </p:nvSpPr>
          <p:spPr bwMode="auto">
            <a:xfrm>
              <a:off x="3936" y="1200"/>
              <a:ext cx="48" cy="48"/>
            </a:xfrm>
            <a:prstGeom prst="ellipse">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075" tIns="46038" rIns="92075" bIns="46038" anchor="ctr"/>
            <a:lstStyle/>
            <a:p>
              <a:endParaRPr lang="en-US"/>
            </a:p>
          </p:txBody>
        </p:sp>
        <p:sp>
          <p:nvSpPr>
            <p:cNvPr id="26" name="Oval 25"/>
            <p:cNvSpPr>
              <a:spLocks noChangeArrowheads="1"/>
            </p:cNvSpPr>
            <p:nvPr/>
          </p:nvSpPr>
          <p:spPr bwMode="auto">
            <a:xfrm>
              <a:off x="4224" y="1200"/>
              <a:ext cx="48" cy="48"/>
            </a:xfrm>
            <a:prstGeom prst="ellipse">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075" tIns="46038" rIns="92075" bIns="46038" anchor="ctr"/>
            <a:lstStyle/>
            <a:p>
              <a:endParaRPr lang="en-US"/>
            </a:p>
          </p:txBody>
        </p:sp>
        <p:sp>
          <p:nvSpPr>
            <p:cNvPr id="27" name="Oval 26"/>
            <p:cNvSpPr>
              <a:spLocks noChangeArrowheads="1"/>
            </p:cNvSpPr>
            <p:nvPr/>
          </p:nvSpPr>
          <p:spPr bwMode="auto">
            <a:xfrm>
              <a:off x="4080" y="1200"/>
              <a:ext cx="48" cy="48"/>
            </a:xfrm>
            <a:prstGeom prst="ellipse">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2075" tIns="46038" rIns="92075" bIns="46038" anchor="ctr"/>
            <a:lstStyle/>
            <a:p>
              <a:endParaRPr lang="en-US"/>
            </a:p>
          </p:txBody>
        </p:sp>
        <p:sp>
          <p:nvSpPr>
            <p:cNvPr id="28" name="Freeform 27"/>
            <p:cNvSpPr>
              <a:spLocks/>
            </p:cNvSpPr>
            <p:nvPr/>
          </p:nvSpPr>
          <p:spPr bwMode="auto">
            <a:xfrm rot="5331729">
              <a:off x="2752" y="2192"/>
              <a:ext cx="112" cy="240"/>
            </a:xfrm>
            <a:custGeom>
              <a:avLst/>
              <a:gdLst>
                <a:gd name="T0" fmla="*/ 112 w 112"/>
                <a:gd name="T1" fmla="*/ 0 h 240"/>
                <a:gd name="T2" fmla="*/ 16 w 112"/>
                <a:gd name="T3" fmla="*/ 96 h 240"/>
                <a:gd name="T4" fmla="*/ 16 w 112"/>
                <a:gd name="T5" fmla="*/ 240 h 240"/>
              </a:gdLst>
              <a:ahLst/>
              <a:cxnLst>
                <a:cxn ang="0">
                  <a:pos x="T0" y="T1"/>
                </a:cxn>
                <a:cxn ang="0">
                  <a:pos x="T2" y="T3"/>
                </a:cxn>
                <a:cxn ang="0">
                  <a:pos x="T4" y="T5"/>
                </a:cxn>
              </a:cxnLst>
              <a:rect l="0" t="0" r="r" b="b"/>
              <a:pathLst>
                <a:path w="112" h="240">
                  <a:moveTo>
                    <a:pt x="112" y="0"/>
                  </a:moveTo>
                  <a:cubicBezTo>
                    <a:pt x="72" y="28"/>
                    <a:pt x="32" y="56"/>
                    <a:pt x="16" y="96"/>
                  </a:cubicBezTo>
                  <a:cubicBezTo>
                    <a:pt x="0" y="136"/>
                    <a:pt x="8" y="188"/>
                    <a:pt x="16" y="240"/>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rgbClr val="808080"/>
                    </a:outerShdw>
                  </a:effectLst>
                </a14:hiddenEffects>
              </a:ext>
            </a:extLst>
          </p:spPr>
          <p:txBody>
            <a:bodyPr wrap="none" lIns="92075" tIns="46038" rIns="92075" bIns="46038" anchor="ctr"/>
            <a:lstStyle/>
            <a:p>
              <a:endParaRPr lang="en-US"/>
            </a:p>
          </p:txBody>
        </p:sp>
        <p:sp>
          <p:nvSpPr>
            <p:cNvPr id="29" name="Freeform 28"/>
            <p:cNvSpPr>
              <a:spLocks/>
            </p:cNvSpPr>
            <p:nvPr/>
          </p:nvSpPr>
          <p:spPr bwMode="auto">
            <a:xfrm rot="13491826" flipH="1">
              <a:off x="2368" y="2384"/>
              <a:ext cx="112" cy="240"/>
            </a:xfrm>
            <a:custGeom>
              <a:avLst/>
              <a:gdLst>
                <a:gd name="T0" fmla="*/ 112 w 112"/>
                <a:gd name="T1" fmla="*/ 0 h 240"/>
                <a:gd name="T2" fmla="*/ 16 w 112"/>
                <a:gd name="T3" fmla="*/ 96 h 240"/>
                <a:gd name="T4" fmla="*/ 16 w 112"/>
                <a:gd name="T5" fmla="*/ 240 h 240"/>
              </a:gdLst>
              <a:ahLst/>
              <a:cxnLst>
                <a:cxn ang="0">
                  <a:pos x="T0" y="T1"/>
                </a:cxn>
                <a:cxn ang="0">
                  <a:pos x="T2" y="T3"/>
                </a:cxn>
                <a:cxn ang="0">
                  <a:pos x="T4" y="T5"/>
                </a:cxn>
              </a:cxnLst>
              <a:rect l="0" t="0" r="r" b="b"/>
              <a:pathLst>
                <a:path w="112" h="240">
                  <a:moveTo>
                    <a:pt x="112" y="0"/>
                  </a:moveTo>
                  <a:cubicBezTo>
                    <a:pt x="72" y="28"/>
                    <a:pt x="32" y="56"/>
                    <a:pt x="16" y="96"/>
                  </a:cubicBezTo>
                  <a:cubicBezTo>
                    <a:pt x="0" y="136"/>
                    <a:pt x="8" y="188"/>
                    <a:pt x="16" y="240"/>
                  </a:cubicBezTo>
                </a:path>
              </a:pathLst>
            </a:custGeom>
            <a:noFill/>
            <a:ln w="9525"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rgbClr val="808080"/>
                    </a:outerShdw>
                  </a:effectLst>
                </a14:hiddenEffects>
              </a:ext>
            </a:extLst>
          </p:spPr>
          <p:txBody>
            <a:bodyPr wrap="none" lIns="92075" tIns="46038" rIns="92075" bIns="46038" anchor="ctr"/>
            <a:lstStyle/>
            <a:p>
              <a:endParaRPr 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1"/>
          <p:cNvSpPr>
            <a:spLocks noGrp="1"/>
          </p:cNvSpPr>
          <p:nvPr>
            <p:ph type="title"/>
          </p:nvPr>
        </p:nvSpPr>
        <p:spPr/>
        <p:txBody>
          <a:bodyPr/>
          <a:lstStyle/>
          <a:p>
            <a:r>
              <a:rPr lang="en-US">
                <a:latin typeface="Garamond" charset="0"/>
              </a:rPr>
              <a:t>Sequentially Consistent Operation Orders</a:t>
            </a:r>
          </a:p>
        </p:txBody>
      </p:sp>
      <p:sp>
        <p:nvSpPr>
          <p:cNvPr id="3" name="Content Placeholder 2"/>
          <p:cNvSpPr>
            <a:spLocks noGrp="1"/>
          </p:cNvSpPr>
          <p:nvPr>
            <p:ph idx="1"/>
          </p:nvPr>
        </p:nvSpPr>
        <p:spPr/>
        <p:txBody>
          <a:bodyPr/>
          <a:lstStyle/>
          <a:p>
            <a:r>
              <a:rPr lang="en-US" dirty="0">
                <a:latin typeface="Tahoma" charset="0"/>
              </a:rPr>
              <a:t>Potential correct global orders (all are correct):</a:t>
            </a:r>
          </a:p>
          <a:p>
            <a:endParaRPr lang="en-US" dirty="0">
              <a:latin typeface="Tahoma" charset="0"/>
            </a:endParaRPr>
          </a:p>
          <a:p>
            <a:r>
              <a:rPr lang="en-US" dirty="0">
                <a:latin typeface="Tahoma" charset="0"/>
              </a:rPr>
              <a:t>A B X Y</a:t>
            </a:r>
          </a:p>
          <a:p>
            <a:r>
              <a:rPr lang="en-US" dirty="0">
                <a:latin typeface="Tahoma" charset="0"/>
              </a:rPr>
              <a:t>A X B Y</a:t>
            </a:r>
          </a:p>
          <a:p>
            <a:r>
              <a:rPr lang="en-US" dirty="0">
                <a:latin typeface="Tahoma" charset="0"/>
              </a:rPr>
              <a:t>A X Y B</a:t>
            </a:r>
          </a:p>
          <a:p>
            <a:r>
              <a:rPr lang="en-US" dirty="0">
                <a:latin typeface="Tahoma" charset="0"/>
              </a:rPr>
              <a:t>X A B Y</a:t>
            </a:r>
          </a:p>
          <a:p>
            <a:r>
              <a:rPr lang="en-US" dirty="0">
                <a:latin typeface="Tahoma" charset="0"/>
              </a:rPr>
              <a:t>X A Y B</a:t>
            </a:r>
          </a:p>
          <a:p>
            <a:r>
              <a:rPr lang="en-US" dirty="0">
                <a:latin typeface="Tahoma" charset="0"/>
              </a:rPr>
              <a:t>X Y A B</a:t>
            </a:r>
          </a:p>
          <a:p>
            <a:endParaRPr lang="en-US" dirty="0">
              <a:latin typeface="Tahoma" charset="0"/>
            </a:endParaRPr>
          </a:p>
          <a:p>
            <a:r>
              <a:rPr lang="en-US" dirty="0">
                <a:latin typeface="Tahoma" charset="0"/>
              </a:rPr>
              <a:t>Which order (interleaving) is observed depends on implementation and dynamic latencies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p:txBody>
          <a:bodyPr/>
          <a:lstStyle/>
          <a:p>
            <a:r>
              <a:rPr lang="en-US">
                <a:latin typeface="Garamond" charset="0"/>
              </a:rPr>
              <a:t>Consequences of Sequential Consistency</a:t>
            </a:r>
          </a:p>
        </p:txBody>
      </p:sp>
      <p:sp>
        <p:nvSpPr>
          <p:cNvPr id="3" name="Content Placeholder 2"/>
          <p:cNvSpPr>
            <a:spLocks noGrp="1"/>
          </p:cNvSpPr>
          <p:nvPr>
            <p:ph idx="1"/>
          </p:nvPr>
        </p:nvSpPr>
        <p:spPr>
          <a:xfrm>
            <a:off x="228600" y="1600200"/>
            <a:ext cx="8763000" cy="4724400"/>
          </a:xfrm>
        </p:spPr>
        <p:txBody>
          <a:bodyPr/>
          <a:lstStyle/>
          <a:p>
            <a:pPr>
              <a:defRPr/>
            </a:pPr>
            <a:r>
              <a:rPr lang="en-US" dirty="0"/>
              <a:t>Corollaries</a:t>
            </a:r>
          </a:p>
          <a:p>
            <a:pPr>
              <a:defRPr/>
            </a:pPr>
            <a:endParaRPr lang="en-US" dirty="0"/>
          </a:p>
          <a:p>
            <a:pPr marL="0" indent="0">
              <a:buFont typeface="Wingdings" charset="0"/>
              <a:buNone/>
              <a:defRPr/>
            </a:pPr>
            <a:r>
              <a:rPr lang="en-US" dirty="0"/>
              <a:t>1. Within the same execution, all processors see the same global order of operations to memory</a:t>
            </a:r>
          </a:p>
          <a:p>
            <a:pPr marL="0" indent="0">
              <a:buFont typeface="Wingdings" charset="0"/>
              <a:buNone/>
              <a:defRPr/>
            </a:pPr>
            <a:r>
              <a:rPr lang="en-US" dirty="0">
                <a:solidFill>
                  <a:srgbClr val="0000FF"/>
                </a:solidFill>
                <a:sym typeface="Wingdings"/>
              </a:rPr>
              <a:t>     </a:t>
            </a:r>
            <a:r>
              <a:rPr lang="en-US" dirty="0">
                <a:solidFill>
                  <a:srgbClr val="0000FF"/>
                </a:solidFill>
              </a:rPr>
              <a:t> No correctness issue</a:t>
            </a:r>
          </a:p>
          <a:p>
            <a:pPr marL="0" indent="0">
              <a:buFont typeface="Wingdings" charset="0"/>
              <a:buNone/>
              <a:defRPr/>
            </a:pPr>
            <a:r>
              <a:rPr lang="en-US" dirty="0">
                <a:solidFill>
                  <a:srgbClr val="0000FF"/>
                </a:solidFill>
              </a:rPr>
              <a:t>    </a:t>
            </a:r>
            <a:r>
              <a:rPr lang="en-US" dirty="0">
                <a:solidFill>
                  <a:srgbClr val="0000FF"/>
                </a:solidFill>
                <a:sym typeface="Wingdings"/>
              </a:rPr>
              <a:t>  Satisfies the “happened before” intuition</a:t>
            </a:r>
            <a:endParaRPr lang="en-US" dirty="0">
              <a:solidFill>
                <a:srgbClr val="0000FF"/>
              </a:solidFill>
            </a:endParaRPr>
          </a:p>
          <a:p>
            <a:pPr marL="0" indent="0">
              <a:buFont typeface="Wingdings" charset="0"/>
              <a:buNone/>
              <a:defRPr/>
            </a:pPr>
            <a:endParaRPr lang="en-US" dirty="0"/>
          </a:p>
          <a:p>
            <a:pPr marL="0" indent="0">
              <a:buFont typeface="Wingdings" charset="0"/>
              <a:buNone/>
              <a:defRPr/>
            </a:pPr>
            <a:endParaRPr lang="en-US" dirty="0"/>
          </a:p>
          <a:p>
            <a:pPr marL="0" indent="0">
              <a:buFont typeface="Wingdings" charset="0"/>
              <a:buNone/>
              <a:defRPr/>
            </a:pPr>
            <a:r>
              <a:rPr lang="en-US" dirty="0"/>
              <a:t>2. Across different executions, different global orders can be observed (each of which is sequentially consistent)</a:t>
            </a:r>
          </a:p>
          <a:p>
            <a:pPr marL="0" indent="0">
              <a:buFont typeface="Wingdings" charset="0"/>
              <a:buNone/>
              <a:defRPr/>
            </a:pPr>
            <a:r>
              <a:rPr lang="en-US" dirty="0">
                <a:solidFill>
                  <a:srgbClr val="FF0000"/>
                </a:solidFill>
              </a:rPr>
              <a:t>    </a:t>
            </a:r>
            <a:r>
              <a:rPr lang="en-US" dirty="0">
                <a:solidFill>
                  <a:srgbClr val="FF0000"/>
                </a:solidFill>
                <a:sym typeface="Wingdings"/>
              </a:rPr>
              <a:t>  Debugging is still difficult (as order changes across runs)</a:t>
            </a:r>
            <a:endParaRPr lang="en-US" dirty="0">
              <a:solidFill>
                <a:srgbClr val="FF0000"/>
              </a:solidFill>
            </a:endParaRPr>
          </a:p>
          <a:p>
            <a:pPr marL="0" indent="0">
              <a:buFont typeface="Wingdings" charset="0"/>
              <a:buNone/>
              <a:defRPr/>
            </a:pP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p:txBody>
          <a:bodyPr/>
          <a:lstStyle/>
          <a:p>
            <a:r>
              <a:rPr lang="en-US">
                <a:latin typeface="Garamond" charset="0"/>
              </a:rPr>
              <a:t>Issues with Sequential Consistency?</a:t>
            </a:r>
          </a:p>
        </p:txBody>
      </p:sp>
      <p:sp>
        <p:nvSpPr>
          <p:cNvPr id="145410" name="Content Placeholder 2"/>
          <p:cNvSpPr>
            <a:spLocks noGrp="1"/>
          </p:cNvSpPr>
          <p:nvPr>
            <p:ph idx="1"/>
          </p:nvPr>
        </p:nvSpPr>
        <p:spPr/>
        <p:txBody>
          <a:bodyPr/>
          <a:lstStyle/>
          <a:p>
            <a:r>
              <a:rPr lang="en-US" dirty="0">
                <a:latin typeface="Tahoma" charset="0"/>
              </a:rPr>
              <a:t>Performance enhancement techniques that could make SC implementation difficult</a:t>
            </a:r>
          </a:p>
          <a:p>
            <a:pPr lvl="1"/>
            <a:endParaRPr lang="en-US" dirty="0">
              <a:latin typeface="Tahoma" charset="0"/>
              <a:ea typeface="ＭＳ Ｐゴシック" charset="0"/>
            </a:endParaRPr>
          </a:p>
          <a:p>
            <a:r>
              <a:rPr lang="en-US" dirty="0">
                <a:latin typeface="Tahoma" charset="0"/>
              </a:rPr>
              <a:t>Out-of-order execution </a:t>
            </a:r>
          </a:p>
          <a:p>
            <a:pPr lvl="1"/>
            <a:r>
              <a:rPr lang="en-US" dirty="0">
                <a:latin typeface="Tahoma" charset="0"/>
                <a:ea typeface="ＭＳ Ｐゴシック" charset="0"/>
              </a:rPr>
              <a:t>Loads happen out-of-order with respect to each other and with respect to independent stores </a:t>
            </a:r>
            <a:r>
              <a:rPr lang="en-US" dirty="0">
                <a:latin typeface="Tahoma" charset="0"/>
                <a:ea typeface="ＭＳ Ｐゴシック" charset="0"/>
                <a:sym typeface="Wingdings"/>
              </a:rPr>
              <a:t> </a:t>
            </a:r>
            <a:r>
              <a:rPr lang="en-US" dirty="0">
                <a:solidFill>
                  <a:srgbClr val="FF0000"/>
                </a:solidFill>
                <a:latin typeface="Tahoma" charset="0"/>
                <a:ea typeface="ＭＳ Ｐゴシック" charset="0"/>
                <a:sym typeface="Wingdings"/>
              </a:rPr>
              <a:t>makes it difficult for all processors to see the same global order of all memory operations</a:t>
            </a:r>
            <a:endParaRPr lang="en-US" dirty="0">
              <a:latin typeface="Tahoma" charset="0"/>
              <a:ea typeface="ＭＳ Ｐゴシック" charset="0"/>
            </a:endParaRPr>
          </a:p>
          <a:p>
            <a:endParaRPr lang="en-US" dirty="0">
              <a:latin typeface="Tahoma" charset="0"/>
            </a:endParaRPr>
          </a:p>
          <a:p>
            <a:r>
              <a:rPr lang="en-US" dirty="0">
                <a:latin typeface="Tahoma" charset="0"/>
              </a:rPr>
              <a:t>Caching </a:t>
            </a:r>
          </a:p>
          <a:p>
            <a:pPr lvl="1"/>
            <a:r>
              <a:rPr lang="en-US" dirty="0">
                <a:latin typeface="Tahoma" charset="0"/>
                <a:ea typeface="ＭＳ Ｐゴシック" charset="0"/>
              </a:rPr>
              <a:t>A memory location is now present in multiple places</a:t>
            </a:r>
          </a:p>
          <a:p>
            <a:pPr lvl="1"/>
            <a:r>
              <a:rPr lang="en-US" dirty="0">
                <a:latin typeface="Tahoma" charset="0"/>
                <a:ea typeface="ＭＳ Ｐゴシック" charset="0"/>
              </a:rPr>
              <a:t>Prevents the effect of a store to be seen by other processors </a:t>
            </a:r>
            <a:r>
              <a:rPr lang="en-US" dirty="0">
                <a:latin typeface="Tahoma" charset="0"/>
                <a:ea typeface="ＭＳ Ｐゴシック" charset="0"/>
                <a:sym typeface="Wingdings"/>
              </a:rPr>
              <a:t> </a:t>
            </a:r>
            <a:r>
              <a:rPr lang="en-US" dirty="0">
                <a:solidFill>
                  <a:srgbClr val="FF0000"/>
                </a:solidFill>
                <a:latin typeface="Tahoma" charset="0"/>
                <a:ea typeface="ＭＳ Ｐゴシック" charset="0"/>
                <a:sym typeface="Wingdings"/>
              </a:rPr>
              <a:t>makes it difficult for all processors to see the same global order of all memory operations</a:t>
            </a:r>
            <a:endParaRPr lang="en-US" dirty="0">
              <a:solidFill>
                <a:srgbClr val="FF0000"/>
              </a:solidFill>
              <a:latin typeface="Tahoma" charset="0"/>
              <a:ea typeface="ＭＳ Ｐゴシック" charset="0"/>
            </a:endParaRPr>
          </a:p>
          <a:p>
            <a:pPr lvl="1"/>
            <a:endParaRPr lang="en-US" dirty="0">
              <a:latin typeface="Tahoma" charset="0"/>
              <a:ea typeface="ＭＳ Ｐゴシック" charset="0"/>
            </a:endParaRPr>
          </a:p>
          <a:p>
            <a:pPr lvl="1"/>
            <a:endParaRPr lang="en-US" dirty="0">
              <a:latin typeface="Tahoma" charset="0"/>
              <a:ea typeface="ＭＳ Ｐゴシック"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p:cNvSpPr>
            <a:spLocks noGrp="1"/>
          </p:cNvSpPr>
          <p:nvPr>
            <p:ph type="title"/>
          </p:nvPr>
        </p:nvSpPr>
        <p:spPr/>
        <p:txBody>
          <a:bodyPr/>
          <a:lstStyle/>
          <a:p>
            <a:r>
              <a:rPr lang="en-US" sz="3800">
                <a:latin typeface="Garamond" charset="0"/>
              </a:rPr>
              <a:t>Issues with Sequential Consistency?</a:t>
            </a:r>
          </a:p>
        </p:txBody>
      </p:sp>
      <p:sp>
        <p:nvSpPr>
          <p:cNvPr id="3" name="Content Placeholder 2"/>
          <p:cNvSpPr>
            <a:spLocks noGrp="1"/>
          </p:cNvSpPr>
          <p:nvPr>
            <p:ph idx="1"/>
          </p:nvPr>
        </p:nvSpPr>
        <p:spPr/>
        <p:txBody>
          <a:bodyPr/>
          <a:lstStyle/>
          <a:p>
            <a:r>
              <a:rPr lang="en-US" dirty="0">
                <a:latin typeface="Tahoma" charset="0"/>
              </a:rPr>
              <a:t>Nice abstraction for programming, but two issues:</a:t>
            </a:r>
          </a:p>
          <a:p>
            <a:pPr lvl="1"/>
            <a:r>
              <a:rPr lang="en-US" dirty="0">
                <a:latin typeface="Tahoma" charset="0"/>
                <a:ea typeface="ＭＳ Ｐゴシック" charset="0"/>
              </a:rPr>
              <a:t>Too conservative ordering requirements</a:t>
            </a:r>
          </a:p>
          <a:p>
            <a:pPr lvl="1"/>
            <a:r>
              <a:rPr lang="en-US" dirty="0">
                <a:latin typeface="Tahoma" charset="0"/>
                <a:ea typeface="ＭＳ Ｐゴシック" charset="0"/>
              </a:rPr>
              <a:t>Limits the aggressiveness of performance enhancement techniques</a:t>
            </a:r>
          </a:p>
          <a:p>
            <a:pPr lvl="1"/>
            <a:endParaRPr lang="en-US" dirty="0">
              <a:latin typeface="Tahoma" charset="0"/>
              <a:ea typeface="ＭＳ Ｐゴシック" charset="0"/>
            </a:endParaRPr>
          </a:p>
          <a:p>
            <a:r>
              <a:rPr lang="en-US" dirty="0">
                <a:solidFill>
                  <a:srgbClr val="0000FF"/>
                </a:solidFill>
                <a:latin typeface="Tahoma" charset="0"/>
              </a:rPr>
              <a:t>Is the total global order requirement too strong?</a:t>
            </a:r>
          </a:p>
          <a:p>
            <a:pPr lvl="1"/>
            <a:r>
              <a:rPr lang="en-US" dirty="0">
                <a:latin typeface="Tahoma" charset="0"/>
                <a:ea typeface="ＭＳ Ｐゴシック" charset="0"/>
              </a:rPr>
              <a:t>Do we need a global order across all operations and all processors?</a:t>
            </a:r>
          </a:p>
          <a:p>
            <a:pPr lvl="1"/>
            <a:r>
              <a:rPr lang="en-US" dirty="0">
                <a:latin typeface="Tahoma" charset="0"/>
                <a:ea typeface="ＭＳ Ｐゴシック" charset="0"/>
              </a:rPr>
              <a:t>How about a global order only across all stores?</a:t>
            </a:r>
          </a:p>
          <a:p>
            <a:pPr lvl="2"/>
            <a:r>
              <a:rPr lang="en-US" dirty="0">
                <a:latin typeface="Tahoma" charset="0"/>
                <a:ea typeface="ＭＳ Ｐゴシック" charset="0"/>
              </a:rPr>
              <a:t>Total store order memory model; unique store order model</a:t>
            </a:r>
          </a:p>
          <a:p>
            <a:pPr lvl="1"/>
            <a:r>
              <a:rPr lang="en-US" dirty="0">
                <a:latin typeface="Tahoma" charset="0"/>
                <a:ea typeface="ＭＳ Ｐゴシック" charset="0"/>
              </a:rPr>
              <a:t>How about a enforcing a global order only at the boundaries of synchronization?</a:t>
            </a:r>
          </a:p>
          <a:p>
            <a:pPr lvl="2"/>
            <a:r>
              <a:rPr lang="en-US" dirty="0">
                <a:latin typeface="Tahoma" charset="0"/>
                <a:ea typeface="ＭＳ Ｐゴシック" charset="0"/>
              </a:rPr>
              <a:t>Relaxed memory models</a:t>
            </a:r>
          </a:p>
          <a:p>
            <a:pPr lvl="2"/>
            <a:r>
              <a:rPr lang="en-US" dirty="0">
                <a:latin typeface="Tahoma" charset="0"/>
                <a:ea typeface="ＭＳ Ｐゴシック" charset="0"/>
              </a:rPr>
              <a:t>Acquire-release consistency model</a:t>
            </a:r>
          </a:p>
          <a:p>
            <a:endParaRPr lang="en-US" dirty="0">
              <a:latin typeface="Tahoma"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p:nvPr>
        </p:nvSpPr>
        <p:spPr/>
        <p:txBody>
          <a:bodyPr/>
          <a:lstStyle/>
          <a:p>
            <a:r>
              <a:rPr lang="en-US">
                <a:latin typeface="Garamond" charset="0"/>
              </a:rPr>
              <a:t>Weaker Memory Consistency</a:t>
            </a:r>
          </a:p>
        </p:txBody>
      </p:sp>
      <p:sp>
        <p:nvSpPr>
          <p:cNvPr id="3" name="Content Placeholder 2"/>
          <p:cNvSpPr>
            <a:spLocks noGrp="1"/>
          </p:cNvSpPr>
          <p:nvPr>
            <p:ph idx="1"/>
          </p:nvPr>
        </p:nvSpPr>
        <p:spPr/>
        <p:txBody>
          <a:bodyPr/>
          <a:lstStyle/>
          <a:p>
            <a:r>
              <a:rPr lang="en-US" dirty="0">
                <a:latin typeface="Tahoma" charset="0"/>
              </a:rPr>
              <a:t>The ordering of operations is important when the order affects operations on shared data </a:t>
            </a:r>
            <a:r>
              <a:rPr lang="en-US" dirty="0">
                <a:latin typeface="Tahoma" charset="0"/>
                <a:sym typeface="Wingdings" charset="0"/>
              </a:rPr>
              <a:t> i.e., when processors need to synchronize to execute a “program region”</a:t>
            </a:r>
            <a:endParaRPr lang="en-US" altLang="ja-JP" dirty="0">
              <a:latin typeface="Tahoma" charset="0"/>
            </a:endParaRPr>
          </a:p>
          <a:p>
            <a:endParaRPr lang="en-US" dirty="0">
              <a:latin typeface="Tahoma" charset="0"/>
            </a:endParaRPr>
          </a:p>
          <a:p>
            <a:r>
              <a:rPr lang="en-US" dirty="0">
                <a:latin typeface="Tahoma" charset="0"/>
              </a:rPr>
              <a:t>Weak consistency</a:t>
            </a:r>
          </a:p>
          <a:p>
            <a:pPr lvl="1"/>
            <a:r>
              <a:rPr lang="en-US" dirty="0">
                <a:latin typeface="Tahoma" charset="0"/>
                <a:ea typeface="ＭＳ Ｐゴシック" charset="0"/>
              </a:rPr>
              <a:t>Idea: </a:t>
            </a:r>
            <a:r>
              <a:rPr lang="en-US" dirty="0">
                <a:solidFill>
                  <a:srgbClr val="0000FF"/>
                </a:solidFill>
                <a:latin typeface="Tahoma" charset="0"/>
                <a:ea typeface="ＭＳ Ｐゴシック" charset="0"/>
              </a:rPr>
              <a:t>Programmer specifies regions in which memory operations do not need to be ordered</a:t>
            </a:r>
          </a:p>
          <a:p>
            <a:pPr lvl="1"/>
            <a:r>
              <a:rPr lang="en-US" dirty="0">
                <a:latin typeface="Tahoma" charset="0"/>
                <a:ea typeface="ＭＳ Ｐゴシック" charset="0"/>
              </a:rPr>
              <a:t>“Memory fence” instructions delineate those regions</a:t>
            </a:r>
          </a:p>
          <a:p>
            <a:pPr lvl="2"/>
            <a:r>
              <a:rPr lang="en-US" dirty="0">
                <a:latin typeface="Tahoma" charset="0"/>
                <a:ea typeface="ＭＳ Ｐゴシック" charset="0"/>
              </a:rPr>
              <a:t>All memory operations before a fence must complete before fence is executed</a:t>
            </a:r>
          </a:p>
          <a:p>
            <a:pPr lvl="2"/>
            <a:r>
              <a:rPr lang="en-US" dirty="0">
                <a:latin typeface="Tahoma" charset="0"/>
                <a:ea typeface="ＭＳ Ｐゴシック" charset="0"/>
              </a:rPr>
              <a:t>All memory operations after the fence must wait for the fence to complete</a:t>
            </a:r>
          </a:p>
          <a:p>
            <a:pPr lvl="2"/>
            <a:r>
              <a:rPr lang="en-US" dirty="0">
                <a:latin typeface="Tahoma" charset="0"/>
                <a:ea typeface="ＭＳ Ｐゴシック" charset="0"/>
              </a:rPr>
              <a:t>Fences complete in program order</a:t>
            </a:r>
          </a:p>
          <a:p>
            <a:pPr lvl="1"/>
            <a:r>
              <a:rPr lang="en-US" dirty="0">
                <a:latin typeface="Tahoma" charset="0"/>
                <a:ea typeface="ＭＳ Ｐゴシック" charset="0"/>
              </a:rPr>
              <a:t>All synchronization operations act like a fence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599CA-26FE-9543-B676-5B7EC43B5015}"/>
              </a:ext>
            </a:extLst>
          </p:cNvPr>
          <p:cNvSpPr>
            <a:spLocks noGrp="1"/>
          </p:cNvSpPr>
          <p:nvPr>
            <p:ph type="title"/>
          </p:nvPr>
        </p:nvSpPr>
        <p:spPr/>
        <p:txBody>
          <a:bodyPr/>
          <a:lstStyle/>
          <a:p>
            <a:r>
              <a:rPr lang="en-US" dirty="0"/>
              <a:t>Examples of Weak Consistency Models</a:t>
            </a:r>
          </a:p>
        </p:txBody>
      </p:sp>
      <p:sp>
        <p:nvSpPr>
          <p:cNvPr id="3" name="Content Placeholder 2">
            <a:extLst>
              <a:ext uri="{FF2B5EF4-FFF2-40B4-BE49-F238E27FC236}">
                <a16:creationId xmlns:a16="http://schemas.microsoft.com/office/drawing/2014/main" id="{FA8456FC-03E1-A546-878F-61947094068D}"/>
              </a:ext>
            </a:extLst>
          </p:cNvPr>
          <p:cNvSpPr>
            <a:spLocks noGrp="1"/>
          </p:cNvSpPr>
          <p:nvPr>
            <p:ph idx="1"/>
          </p:nvPr>
        </p:nvSpPr>
        <p:spPr>
          <a:xfrm>
            <a:off x="457200" y="1447800"/>
            <a:ext cx="8229600" cy="4373563"/>
          </a:xfrm>
        </p:spPr>
        <p:txBody>
          <a:bodyPr/>
          <a:lstStyle/>
          <a:p>
            <a:r>
              <a:rPr lang="en-US" altLang="ja-JP" dirty="0" err="1">
                <a:solidFill>
                  <a:srgbClr val="000000"/>
                </a:solidFill>
                <a:ea typeface="ＭＳ Ｐゴシック" charset="-128"/>
              </a:rPr>
              <a:t>Gharachorloo</a:t>
            </a:r>
            <a:r>
              <a:rPr lang="en-US" altLang="ja-JP" dirty="0">
                <a:solidFill>
                  <a:srgbClr val="000000"/>
                </a:solidFill>
                <a:ea typeface="ＭＳ Ｐゴシック" charset="-128"/>
              </a:rPr>
              <a:t> et al., “</a:t>
            </a:r>
            <a:r>
              <a:rPr lang="en-US" altLang="ja-JP" dirty="0">
                <a:solidFill>
                  <a:srgbClr val="0000FF"/>
                </a:solidFill>
                <a:ea typeface="ＭＳ Ｐゴシック" charset="-128"/>
              </a:rPr>
              <a:t>Two Techniques to Enhance the Performance of Memory Consistency Models</a:t>
            </a:r>
            <a:r>
              <a:rPr lang="en-US" altLang="ja-JP" dirty="0">
                <a:ea typeface="ＭＳ Ｐゴシック" charset="-128"/>
              </a:rPr>
              <a:t>,</a:t>
            </a:r>
            <a:r>
              <a:rPr lang="en-US" altLang="en-US" dirty="0">
                <a:ea typeface="ＭＳ Ｐゴシック" charset="-128"/>
              </a:rPr>
              <a:t>”</a:t>
            </a:r>
            <a:r>
              <a:rPr lang="en-US" altLang="ja-JP" dirty="0">
                <a:ea typeface="ＭＳ Ｐゴシック" charset="-128"/>
              </a:rPr>
              <a:t> ICPP 1991.</a:t>
            </a:r>
            <a:endParaRPr lang="en-US" altLang="ja-JP" dirty="0">
              <a:solidFill>
                <a:srgbClr val="000000"/>
              </a:solidFill>
              <a:ea typeface="ＭＳ Ｐゴシック" charset="-128"/>
            </a:endParaRPr>
          </a:p>
          <a:p>
            <a:endParaRPr lang="en-US" dirty="0"/>
          </a:p>
        </p:txBody>
      </p:sp>
      <p:pic>
        <p:nvPicPr>
          <p:cNvPr id="8" name="Picture 7">
            <a:extLst>
              <a:ext uri="{FF2B5EF4-FFF2-40B4-BE49-F238E27FC236}">
                <a16:creationId xmlns:a16="http://schemas.microsoft.com/office/drawing/2014/main" id="{126A80F0-E614-1746-B2BC-319C4FBA26CB}"/>
              </a:ext>
            </a:extLst>
          </p:cNvPr>
          <p:cNvPicPr>
            <a:picLocks noChangeAspect="1"/>
          </p:cNvPicPr>
          <p:nvPr/>
        </p:nvPicPr>
        <p:blipFill>
          <a:blip r:embed="rId2"/>
          <a:stretch>
            <a:fillRect/>
          </a:stretch>
        </p:blipFill>
        <p:spPr>
          <a:xfrm>
            <a:off x="838200" y="2133600"/>
            <a:ext cx="7010400" cy="1562100"/>
          </a:xfrm>
          <a:prstGeom prst="rect">
            <a:avLst/>
          </a:prstGeom>
        </p:spPr>
      </p:pic>
      <p:pic>
        <p:nvPicPr>
          <p:cNvPr id="9" name="Picture 8">
            <a:extLst>
              <a:ext uri="{FF2B5EF4-FFF2-40B4-BE49-F238E27FC236}">
                <a16:creationId xmlns:a16="http://schemas.microsoft.com/office/drawing/2014/main" id="{16DF77A1-8133-9F42-96C2-194BAFCAD927}"/>
              </a:ext>
            </a:extLst>
          </p:cNvPr>
          <p:cNvPicPr>
            <a:picLocks noChangeAspect="1"/>
          </p:cNvPicPr>
          <p:nvPr/>
        </p:nvPicPr>
        <p:blipFill>
          <a:blip r:embed="rId3"/>
          <a:stretch>
            <a:fillRect/>
          </a:stretch>
        </p:blipFill>
        <p:spPr>
          <a:xfrm>
            <a:off x="5796136" y="3677938"/>
            <a:ext cx="2120900" cy="863600"/>
          </a:xfrm>
          <a:prstGeom prst="rect">
            <a:avLst/>
          </a:prstGeom>
        </p:spPr>
      </p:pic>
      <p:pic>
        <p:nvPicPr>
          <p:cNvPr id="10" name="Picture 9">
            <a:extLst>
              <a:ext uri="{FF2B5EF4-FFF2-40B4-BE49-F238E27FC236}">
                <a16:creationId xmlns:a16="http://schemas.microsoft.com/office/drawing/2014/main" id="{EFEB69F8-A472-AB4F-8050-20BA4254F8FF}"/>
              </a:ext>
            </a:extLst>
          </p:cNvPr>
          <p:cNvPicPr>
            <a:picLocks noChangeAspect="1"/>
          </p:cNvPicPr>
          <p:nvPr/>
        </p:nvPicPr>
        <p:blipFill>
          <a:blip r:embed="rId4"/>
          <a:stretch>
            <a:fillRect/>
          </a:stretch>
        </p:blipFill>
        <p:spPr>
          <a:xfrm>
            <a:off x="467544" y="3789040"/>
            <a:ext cx="4309920" cy="2531099"/>
          </a:xfrm>
          <a:prstGeom prst="rect">
            <a:avLst/>
          </a:prstGeom>
        </p:spPr>
      </p:pic>
    </p:spTree>
    <p:extLst>
      <p:ext uri="{BB962C8B-B14F-4D97-AF65-F5344CB8AC3E}">
        <p14:creationId xmlns:p14="http://schemas.microsoft.com/office/powerpoint/2010/main" val="2244643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599CA-26FE-9543-B676-5B7EC43B5015}"/>
              </a:ext>
            </a:extLst>
          </p:cNvPr>
          <p:cNvSpPr>
            <a:spLocks noGrp="1"/>
          </p:cNvSpPr>
          <p:nvPr>
            <p:ph type="title"/>
          </p:nvPr>
        </p:nvSpPr>
        <p:spPr/>
        <p:txBody>
          <a:bodyPr/>
          <a:lstStyle/>
          <a:p>
            <a:r>
              <a:rPr lang="en-US" dirty="0"/>
              <a:t>Examples of Weak Consistency Models</a:t>
            </a:r>
          </a:p>
        </p:txBody>
      </p:sp>
      <p:sp>
        <p:nvSpPr>
          <p:cNvPr id="3" name="Content Placeholder 2">
            <a:extLst>
              <a:ext uri="{FF2B5EF4-FFF2-40B4-BE49-F238E27FC236}">
                <a16:creationId xmlns:a16="http://schemas.microsoft.com/office/drawing/2014/main" id="{FA8456FC-03E1-A546-878F-61947094068D}"/>
              </a:ext>
            </a:extLst>
          </p:cNvPr>
          <p:cNvSpPr>
            <a:spLocks noGrp="1"/>
          </p:cNvSpPr>
          <p:nvPr>
            <p:ph idx="1"/>
          </p:nvPr>
        </p:nvSpPr>
        <p:spPr>
          <a:xfrm>
            <a:off x="457200" y="1524000"/>
            <a:ext cx="8229600" cy="4373563"/>
          </a:xfrm>
        </p:spPr>
        <p:txBody>
          <a:bodyPr/>
          <a:lstStyle/>
          <a:p>
            <a:r>
              <a:rPr lang="en-US" altLang="ja-JP" dirty="0" err="1">
                <a:solidFill>
                  <a:srgbClr val="000000"/>
                </a:solidFill>
                <a:ea typeface="ＭＳ Ｐゴシック" charset="-128"/>
              </a:rPr>
              <a:t>Gharachorloo</a:t>
            </a:r>
            <a:r>
              <a:rPr lang="en-US" altLang="ja-JP" dirty="0">
                <a:solidFill>
                  <a:srgbClr val="000000"/>
                </a:solidFill>
                <a:ea typeface="ＭＳ Ｐゴシック" charset="-128"/>
              </a:rPr>
              <a:t> et al., “</a:t>
            </a:r>
            <a:r>
              <a:rPr lang="en-US" altLang="ja-JP" dirty="0">
                <a:solidFill>
                  <a:srgbClr val="0000FF"/>
                </a:solidFill>
                <a:ea typeface="ＭＳ Ｐゴシック" charset="-128"/>
              </a:rPr>
              <a:t>Two Techniques to Enhance the Performance of Memory Consistency Models</a:t>
            </a:r>
            <a:r>
              <a:rPr lang="en-US" altLang="ja-JP" dirty="0">
                <a:ea typeface="ＭＳ Ｐゴシック" charset="-128"/>
              </a:rPr>
              <a:t>,</a:t>
            </a:r>
            <a:r>
              <a:rPr lang="en-US" altLang="en-US" dirty="0">
                <a:ea typeface="ＭＳ Ｐゴシック" charset="-128"/>
              </a:rPr>
              <a:t>”</a:t>
            </a:r>
            <a:r>
              <a:rPr lang="en-US" altLang="ja-JP" dirty="0">
                <a:ea typeface="ＭＳ Ｐゴシック" charset="-128"/>
              </a:rPr>
              <a:t> ICPP 1991.</a:t>
            </a:r>
            <a:endParaRPr lang="en-US" altLang="ja-JP" dirty="0">
              <a:solidFill>
                <a:srgbClr val="000000"/>
              </a:solidFill>
              <a:ea typeface="ＭＳ Ｐゴシック" charset="-128"/>
            </a:endParaRPr>
          </a:p>
          <a:p>
            <a:endParaRPr lang="en-US" dirty="0"/>
          </a:p>
        </p:txBody>
      </p:sp>
      <p:sp>
        <p:nvSpPr>
          <p:cNvPr id="4" name="Slide Number Placeholder 3">
            <a:extLst>
              <a:ext uri="{FF2B5EF4-FFF2-40B4-BE49-F238E27FC236}">
                <a16:creationId xmlns:a16="http://schemas.microsoft.com/office/drawing/2014/main" id="{75E048ED-2C1C-3945-97E1-1192C7285D96}"/>
              </a:ext>
            </a:extLst>
          </p:cNvPr>
          <p:cNvSpPr>
            <a:spLocks noGrp="1"/>
          </p:cNvSpPr>
          <p:nvPr>
            <p:ph type="sldNum" sz="quarter" idx="11"/>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r" defTabSz="914400" rtl="0" eaLnBrk="1" latinLnBrk="0" hangingPunct="1">
              <a:defRPr sz="1600" kern="1200">
                <a:solidFill>
                  <a:srgbClr val="000000"/>
                </a:solidFill>
                <a:latin typeface="Garamond"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0AE726A-E58B-F348-AFE8-8E758D918561}" type="slidenum">
              <a:rPr lang="en-US" altLang="en-US" smtClean="0"/>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a:extLst>
              <a:ext uri="{FF2B5EF4-FFF2-40B4-BE49-F238E27FC236}">
                <a16:creationId xmlns:a16="http://schemas.microsoft.com/office/drawing/2014/main" id="{B32DD814-A7FD-A941-A070-35FA8C60012B}"/>
              </a:ext>
            </a:extLst>
          </p:cNvPr>
          <p:cNvPicPr>
            <a:picLocks noChangeAspect="1"/>
          </p:cNvPicPr>
          <p:nvPr/>
        </p:nvPicPr>
        <p:blipFill>
          <a:blip r:embed="rId2"/>
          <a:stretch>
            <a:fillRect/>
          </a:stretch>
        </p:blipFill>
        <p:spPr>
          <a:xfrm>
            <a:off x="4111364" y="2438400"/>
            <a:ext cx="5016500" cy="4419600"/>
          </a:xfrm>
          <a:prstGeom prst="rect">
            <a:avLst/>
          </a:prstGeom>
        </p:spPr>
      </p:pic>
      <p:pic>
        <p:nvPicPr>
          <p:cNvPr id="6" name="Picture 5">
            <a:extLst>
              <a:ext uri="{FF2B5EF4-FFF2-40B4-BE49-F238E27FC236}">
                <a16:creationId xmlns:a16="http://schemas.microsoft.com/office/drawing/2014/main" id="{CE738ECF-5174-A14D-AFF4-721E8947909F}"/>
              </a:ext>
            </a:extLst>
          </p:cNvPr>
          <p:cNvPicPr>
            <a:picLocks noChangeAspect="1"/>
          </p:cNvPicPr>
          <p:nvPr/>
        </p:nvPicPr>
        <p:blipFill>
          <a:blip r:embed="rId3"/>
          <a:stretch>
            <a:fillRect/>
          </a:stretch>
        </p:blipFill>
        <p:spPr>
          <a:xfrm>
            <a:off x="95799" y="3123538"/>
            <a:ext cx="4036281" cy="2090389"/>
          </a:xfrm>
          <a:prstGeom prst="rect">
            <a:avLst/>
          </a:prstGeom>
        </p:spPr>
      </p:pic>
      <p:pic>
        <p:nvPicPr>
          <p:cNvPr id="7" name="Picture 6">
            <a:extLst>
              <a:ext uri="{FF2B5EF4-FFF2-40B4-BE49-F238E27FC236}">
                <a16:creationId xmlns:a16="http://schemas.microsoft.com/office/drawing/2014/main" id="{BFDF2FCF-3738-3344-A715-3C5849FA9BC9}"/>
              </a:ext>
            </a:extLst>
          </p:cNvPr>
          <p:cNvPicPr>
            <a:picLocks noChangeAspect="1"/>
          </p:cNvPicPr>
          <p:nvPr/>
        </p:nvPicPr>
        <p:blipFill>
          <a:blip r:embed="rId4"/>
          <a:stretch>
            <a:fillRect/>
          </a:stretch>
        </p:blipFill>
        <p:spPr>
          <a:xfrm>
            <a:off x="77250" y="2642816"/>
            <a:ext cx="4054830" cy="548991"/>
          </a:xfrm>
          <a:prstGeom prst="rect">
            <a:avLst/>
          </a:prstGeom>
        </p:spPr>
      </p:pic>
      <p:sp>
        <p:nvSpPr>
          <p:cNvPr id="8" name="Rectangle 7">
            <a:extLst>
              <a:ext uri="{FF2B5EF4-FFF2-40B4-BE49-F238E27FC236}">
                <a16:creationId xmlns:a16="http://schemas.microsoft.com/office/drawing/2014/main" id="{8B8BB1E2-96A8-A249-92C3-5C3A61376D38}"/>
              </a:ext>
            </a:extLst>
          </p:cNvPr>
          <p:cNvSpPr/>
          <p:nvPr/>
        </p:nvSpPr>
        <p:spPr>
          <a:xfrm>
            <a:off x="77250" y="2642816"/>
            <a:ext cx="4036281" cy="8581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highlight>
                <a:srgbClr val="FFFF00"/>
              </a:highlight>
              <a:uLnTx/>
              <a:uFillTx/>
              <a:latin typeface="Tahoma"/>
              <a:ea typeface="+mn-ea"/>
              <a:cs typeface="+mn-cs"/>
            </a:endParaRPr>
          </a:p>
        </p:txBody>
      </p:sp>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9AB1100A-DBBC-B946-83DE-B489C4B59897}"/>
                  </a:ext>
                </a:extLst>
              </p14:cNvPr>
              <p14:cNvContentPartPr/>
              <p14:nvPr/>
            </p14:nvContentPartPr>
            <p14:xfrm>
              <a:off x="1163870" y="3737760"/>
              <a:ext cx="2966400" cy="38160"/>
            </p14:xfrm>
          </p:contentPart>
        </mc:Choice>
        <mc:Fallback xmlns="">
          <p:pic>
            <p:nvPicPr>
              <p:cNvPr id="9" name="Ink 8">
                <a:extLst>
                  <a:ext uri="{FF2B5EF4-FFF2-40B4-BE49-F238E27FC236}">
                    <a16:creationId xmlns:a16="http://schemas.microsoft.com/office/drawing/2014/main" id="{9AB1100A-DBBC-B946-83DE-B489C4B59897}"/>
                  </a:ext>
                </a:extLst>
              </p:cNvPr>
              <p:cNvPicPr/>
              <p:nvPr/>
            </p:nvPicPr>
            <p:blipFill>
              <a:blip r:embed="rId6"/>
              <a:stretch>
                <a:fillRect/>
              </a:stretch>
            </p:blipFill>
            <p:spPr>
              <a:xfrm>
                <a:off x="1109870" y="3629760"/>
                <a:ext cx="30740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3CBC2F7F-CC33-ED46-B889-B25BBA8BFBD7}"/>
                  </a:ext>
                </a:extLst>
              </p14:cNvPr>
              <p14:cNvContentPartPr/>
              <p14:nvPr/>
            </p14:nvContentPartPr>
            <p14:xfrm>
              <a:off x="147230" y="3917040"/>
              <a:ext cx="3290400" cy="59040"/>
            </p14:xfrm>
          </p:contentPart>
        </mc:Choice>
        <mc:Fallback xmlns="">
          <p:pic>
            <p:nvPicPr>
              <p:cNvPr id="10" name="Ink 9">
                <a:extLst>
                  <a:ext uri="{FF2B5EF4-FFF2-40B4-BE49-F238E27FC236}">
                    <a16:creationId xmlns:a16="http://schemas.microsoft.com/office/drawing/2014/main" id="{3CBC2F7F-CC33-ED46-B889-B25BBA8BFBD7}"/>
                  </a:ext>
                </a:extLst>
              </p:cNvPr>
              <p:cNvPicPr/>
              <p:nvPr/>
            </p:nvPicPr>
            <p:blipFill>
              <a:blip r:embed="rId8"/>
              <a:stretch>
                <a:fillRect/>
              </a:stretch>
            </p:blipFill>
            <p:spPr>
              <a:xfrm>
                <a:off x="93590" y="3809400"/>
                <a:ext cx="339804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220E9E08-9568-824C-8170-D113E9737CE9}"/>
                  </a:ext>
                </a:extLst>
              </p14:cNvPr>
              <p14:cNvContentPartPr/>
              <p14:nvPr/>
            </p14:nvContentPartPr>
            <p14:xfrm>
              <a:off x="3542030" y="3948720"/>
              <a:ext cx="580320" cy="24480"/>
            </p14:xfrm>
          </p:contentPart>
        </mc:Choice>
        <mc:Fallback xmlns="">
          <p:pic>
            <p:nvPicPr>
              <p:cNvPr id="14" name="Ink 13">
                <a:extLst>
                  <a:ext uri="{FF2B5EF4-FFF2-40B4-BE49-F238E27FC236}">
                    <a16:creationId xmlns:a16="http://schemas.microsoft.com/office/drawing/2014/main" id="{220E9E08-9568-824C-8170-D113E9737CE9}"/>
                  </a:ext>
                </a:extLst>
              </p:cNvPr>
              <p:cNvPicPr/>
              <p:nvPr/>
            </p:nvPicPr>
            <p:blipFill>
              <a:blip r:embed="rId10"/>
              <a:stretch>
                <a:fillRect/>
              </a:stretch>
            </p:blipFill>
            <p:spPr>
              <a:xfrm>
                <a:off x="3488030" y="3841080"/>
                <a:ext cx="6879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1855FBAA-EAE8-F045-8D0A-97966D35533B}"/>
                  </a:ext>
                </a:extLst>
              </p14:cNvPr>
              <p14:cNvContentPartPr/>
              <p14:nvPr/>
            </p14:nvContentPartPr>
            <p14:xfrm>
              <a:off x="156230" y="4078320"/>
              <a:ext cx="3973320" cy="73800"/>
            </p14:xfrm>
          </p:contentPart>
        </mc:Choice>
        <mc:Fallback xmlns="">
          <p:pic>
            <p:nvPicPr>
              <p:cNvPr id="15" name="Ink 14">
                <a:extLst>
                  <a:ext uri="{FF2B5EF4-FFF2-40B4-BE49-F238E27FC236}">
                    <a16:creationId xmlns:a16="http://schemas.microsoft.com/office/drawing/2014/main" id="{1855FBAA-EAE8-F045-8D0A-97966D35533B}"/>
                  </a:ext>
                </a:extLst>
              </p:cNvPr>
              <p:cNvPicPr/>
              <p:nvPr/>
            </p:nvPicPr>
            <p:blipFill>
              <a:blip r:embed="rId12"/>
              <a:stretch>
                <a:fillRect/>
              </a:stretch>
            </p:blipFill>
            <p:spPr>
              <a:xfrm>
                <a:off x="102230" y="3970320"/>
                <a:ext cx="40809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BBAC79CB-2EB5-8E41-AFAC-9737FAAFD429}"/>
                  </a:ext>
                </a:extLst>
              </p14:cNvPr>
              <p14:cNvContentPartPr/>
              <p14:nvPr/>
            </p14:nvContentPartPr>
            <p14:xfrm>
              <a:off x="156590" y="4261920"/>
              <a:ext cx="3963240" cy="26280"/>
            </p14:xfrm>
          </p:contentPart>
        </mc:Choice>
        <mc:Fallback xmlns="">
          <p:pic>
            <p:nvPicPr>
              <p:cNvPr id="17" name="Ink 16">
                <a:extLst>
                  <a:ext uri="{FF2B5EF4-FFF2-40B4-BE49-F238E27FC236}">
                    <a16:creationId xmlns:a16="http://schemas.microsoft.com/office/drawing/2014/main" id="{BBAC79CB-2EB5-8E41-AFAC-9737FAAFD429}"/>
                  </a:ext>
                </a:extLst>
              </p:cNvPr>
              <p:cNvPicPr/>
              <p:nvPr/>
            </p:nvPicPr>
            <p:blipFill>
              <a:blip r:embed="rId14"/>
              <a:stretch>
                <a:fillRect/>
              </a:stretch>
            </p:blipFill>
            <p:spPr>
              <a:xfrm>
                <a:off x="102950" y="4154280"/>
                <a:ext cx="40708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FFC8F206-A54E-FD45-BD98-8DAA6CF93813}"/>
                  </a:ext>
                </a:extLst>
              </p14:cNvPr>
              <p14:cNvContentPartPr/>
              <p14:nvPr/>
            </p14:nvContentPartPr>
            <p14:xfrm>
              <a:off x="148670" y="4433640"/>
              <a:ext cx="2712600" cy="36000"/>
            </p14:xfrm>
          </p:contentPart>
        </mc:Choice>
        <mc:Fallback xmlns="">
          <p:pic>
            <p:nvPicPr>
              <p:cNvPr id="18" name="Ink 17">
                <a:extLst>
                  <a:ext uri="{FF2B5EF4-FFF2-40B4-BE49-F238E27FC236}">
                    <a16:creationId xmlns:a16="http://schemas.microsoft.com/office/drawing/2014/main" id="{FFC8F206-A54E-FD45-BD98-8DAA6CF93813}"/>
                  </a:ext>
                </a:extLst>
              </p:cNvPr>
              <p:cNvPicPr/>
              <p:nvPr/>
            </p:nvPicPr>
            <p:blipFill>
              <a:blip r:embed="rId16"/>
              <a:stretch>
                <a:fillRect/>
              </a:stretch>
            </p:blipFill>
            <p:spPr>
              <a:xfrm>
                <a:off x="95030" y="4326000"/>
                <a:ext cx="2820240" cy="251640"/>
              </a:xfrm>
              <a:prstGeom prst="rect">
                <a:avLst/>
              </a:prstGeom>
            </p:spPr>
          </p:pic>
        </mc:Fallback>
      </mc:AlternateContent>
    </p:spTree>
    <p:extLst>
      <p:ext uri="{BB962C8B-B14F-4D97-AF65-F5344CB8AC3E}">
        <p14:creationId xmlns:p14="http://schemas.microsoft.com/office/powerpoint/2010/main" val="178390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US" altLang="en-US" dirty="0">
                <a:ea typeface="ＭＳ Ｐゴシック" charset="-128"/>
              </a:rPr>
              <a:t>Recall: Difficulty in Parallel Programming</a:t>
            </a:r>
          </a:p>
        </p:txBody>
      </p:sp>
      <p:sp>
        <p:nvSpPr>
          <p:cNvPr id="76802" name="Content Placeholder 2"/>
          <p:cNvSpPr>
            <a:spLocks noGrp="1"/>
          </p:cNvSpPr>
          <p:nvPr>
            <p:ph idx="1"/>
          </p:nvPr>
        </p:nvSpPr>
        <p:spPr>
          <a:xfrm>
            <a:off x="228600" y="1600200"/>
            <a:ext cx="8610600" cy="5099050"/>
          </a:xfrm>
        </p:spPr>
        <p:txBody>
          <a:bodyPr/>
          <a:lstStyle/>
          <a:p>
            <a:r>
              <a:rPr lang="en-US" altLang="en-US" dirty="0">
                <a:ea typeface="ＭＳ Ｐゴシック" charset="-128"/>
              </a:rPr>
              <a:t>Little difficulty if parallelism is natural</a:t>
            </a:r>
          </a:p>
          <a:p>
            <a:pPr lvl="1"/>
            <a:r>
              <a:rPr lang="ja-JP" altLang="en-US" sz="2000" dirty="0">
                <a:ea typeface="ＭＳ Ｐゴシック" charset="-128"/>
              </a:rPr>
              <a:t>“</a:t>
            </a:r>
            <a:r>
              <a:rPr lang="en-US" altLang="ja-JP" sz="2000" dirty="0">
                <a:ea typeface="ＭＳ Ｐゴシック" charset="-128"/>
              </a:rPr>
              <a:t>Embarrassingly parallel</a:t>
            </a:r>
            <a:r>
              <a:rPr lang="ja-JP" altLang="en-US" sz="2000" dirty="0">
                <a:ea typeface="ＭＳ Ｐゴシック" charset="-128"/>
              </a:rPr>
              <a:t>”</a:t>
            </a:r>
            <a:r>
              <a:rPr lang="en-US" altLang="ja-JP" sz="2000" dirty="0">
                <a:ea typeface="ＭＳ Ｐゴシック" charset="-128"/>
              </a:rPr>
              <a:t> applications</a:t>
            </a:r>
          </a:p>
          <a:p>
            <a:pPr lvl="1"/>
            <a:r>
              <a:rPr lang="en-US" altLang="en-US" sz="2000" dirty="0">
                <a:ea typeface="ＭＳ Ｐゴシック" charset="-128"/>
              </a:rPr>
              <a:t>Multimedia, physical simulation, graphics</a:t>
            </a:r>
          </a:p>
          <a:p>
            <a:pPr lvl="1"/>
            <a:r>
              <a:rPr lang="en-US" altLang="en-US" sz="2000" dirty="0">
                <a:ea typeface="ＭＳ Ｐゴシック" charset="-128"/>
              </a:rPr>
              <a:t>Large web servers, databases?</a:t>
            </a:r>
          </a:p>
          <a:p>
            <a:pPr lvl="1"/>
            <a:endParaRPr lang="en-US" altLang="en-US" dirty="0">
              <a:ea typeface="ＭＳ Ｐゴシック" charset="-128"/>
            </a:endParaRPr>
          </a:p>
          <a:p>
            <a:r>
              <a:rPr lang="en-US" altLang="en-US" dirty="0">
                <a:ea typeface="ＭＳ Ｐゴシック" charset="-128"/>
              </a:rPr>
              <a:t>Difficulty is in </a:t>
            </a:r>
          </a:p>
          <a:p>
            <a:pPr lvl="1"/>
            <a:r>
              <a:rPr lang="en-US" altLang="en-US" dirty="0">
                <a:ea typeface="ＭＳ Ｐゴシック" charset="-128"/>
              </a:rPr>
              <a:t>Getting parallel programs to work correctly</a:t>
            </a:r>
          </a:p>
          <a:p>
            <a:pPr lvl="1"/>
            <a:r>
              <a:rPr lang="en-US" altLang="en-US" dirty="0">
                <a:ea typeface="ＭＳ Ｐゴシック" charset="-128"/>
              </a:rPr>
              <a:t>Optimizing performance in the presence of bottlenecks</a:t>
            </a:r>
          </a:p>
          <a:p>
            <a:endParaRPr lang="en-US" altLang="en-US" dirty="0">
              <a:ea typeface="ＭＳ Ｐゴシック" charset="-128"/>
            </a:endParaRPr>
          </a:p>
          <a:p>
            <a:r>
              <a:rPr lang="en-US" altLang="en-US" dirty="0">
                <a:solidFill>
                  <a:srgbClr val="FF0000"/>
                </a:solidFill>
                <a:ea typeface="ＭＳ Ｐゴシック" charset="-128"/>
              </a:rPr>
              <a:t>Much of </a:t>
            </a:r>
            <a:r>
              <a:rPr lang="en-US" altLang="en-US" b="1" dirty="0">
                <a:solidFill>
                  <a:srgbClr val="FF0000"/>
                </a:solidFill>
                <a:ea typeface="ＭＳ Ｐゴシック" charset="-128"/>
              </a:rPr>
              <a:t>parallel computer architecture </a:t>
            </a:r>
            <a:r>
              <a:rPr lang="en-US" altLang="en-US" dirty="0">
                <a:solidFill>
                  <a:srgbClr val="FF0000"/>
                </a:solidFill>
                <a:ea typeface="ＭＳ Ｐゴシック" charset="-128"/>
              </a:rPr>
              <a:t>is about</a:t>
            </a:r>
          </a:p>
          <a:p>
            <a:pPr lvl="1"/>
            <a:r>
              <a:rPr lang="en-US" altLang="en-US" dirty="0">
                <a:solidFill>
                  <a:srgbClr val="0000FF"/>
                </a:solidFill>
                <a:ea typeface="ＭＳ Ｐゴシック" charset="-128"/>
              </a:rPr>
              <a:t>Designing machines that overcome the sequential and parallel bottlenecks </a:t>
            </a:r>
            <a:r>
              <a:rPr lang="en-US" altLang="en-US" dirty="0">
                <a:ea typeface="ＭＳ Ｐゴシック" charset="-128"/>
              </a:rPr>
              <a:t>to achieve </a:t>
            </a:r>
            <a:r>
              <a:rPr lang="en-US" altLang="en-US" dirty="0">
                <a:solidFill>
                  <a:srgbClr val="7030A0"/>
                </a:solidFill>
                <a:ea typeface="ＭＳ Ｐゴシック" charset="-128"/>
              </a:rPr>
              <a:t>higher performance and efficiency</a:t>
            </a:r>
          </a:p>
          <a:p>
            <a:pPr lvl="1"/>
            <a:r>
              <a:rPr lang="en-US" altLang="en-US" dirty="0">
                <a:solidFill>
                  <a:srgbClr val="0000FF"/>
                </a:solidFill>
                <a:ea typeface="ＭＳ Ｐゴシック" charset="-128"/>
              </a:rPr>
              <a:t>Making programmer’</a:t>
            </a:r>
            <a:r>
              <a:rPr lang="en-US" altLang="ja-JP" dirty="0">
                <a:solidFill>
                  <a:srgbClr val="0000FF"/>
                </a:solidFill>
                <a:ea typeface="ＭＳ Ｐゴシック" charset="-128"/>
              </a:rPr>
              <a:t>s job easier </a:t>
            </a:r>
            <a:r>
              <a:rPr lang="en-US" altLang="ja-JP" dirty="0">
                <a:ea typeface="ＭＳ Ｐゴシック" charset="-128"/>
              </a:rPr>
              <a:t>in writing </a:t>
            </a:r>
            <a:r>
              <a:rPr lang="en-US" altLang="ja-JP" dirty="0">
                <a:solidFill>
                  <a:srgbClr val="7030A0"/>
                </a:solidFill>
                <a:ea typeface="ＭＳ Ｐゴシック" charset="-128"/>
              </a:rPr>
              <a:t>correct and high-performance</a:t>
            </a:r>
            <a:r>
              <a:rPr lang="en-US" altLang="ja-JP" dirty="0">
                <a:ea typeface="ＭＳ Ｐゴシック" charset="-128"/>
              </a:rPr>
              <a:t> parallel programs</a:t>
            </a:r>
            <a:endParaRPr lang="en-US" altLang="en-US" dirty="0">
              <a:ea typeface="ＭＳ Ｐゴシック" charset="-128"/>
            </a:endParaRPr>
          </a:p>
        </p:txBody>
      </p:sp>
    </p:spTree>
    <p:extLst>
      <p:ext uri="{BB962C8B-B14F-4D97-AF65-F5344CB8AC3E}">
        <p14:creationId xmlns:p14="http://schemas.microsoft.com/office/powerpoint/2010/main" val="341218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80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80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802">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802">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80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599CA-26FE-9543-B676-5B7EC43B5015}"/>
              </a:ext>
            </a:extLst>
          </p:cNvPr>
          <p:cNvSpPr>
            <a:spLocks noGrp="1"/>
          </p:cNvSpPr>
          <p:nvPr>
            <p:ph type="title"/>
          </p:nvPr>
        </p:nvSpPr>
        <p:spPr/>
        <p:txBody>
          <a:bodyPr/>
          <a:lstStyle/>
          <a:p>
            <a:r>
              <a:rPr lang="en-US" dirty="0"/>
              <a:t>Examples of Weak Consistency Models</a:t>
            </a:r>
          </a:p>
        </p:txBody>
      </p:sp>
      <p:sp>
        <p:nvSpPr>
          <p:cNvPr id="3" name="Content Placeholder 2">
            <a:extLst>
              <a:ext uri="{FF2B5EF4-FFF2-40B4-BE49-F238E27FC236}">
                <a16:creationId xmlns:a16="http://schemas.microsoft.com/office/drawing/2014/main" id="{FA8456FC-03E1-A546-878F-61947094068D}"/>
              </a:ext>
            </a:extLst>
          </p:cNvPr>
          <p:cNvSpPr>
            <a:spLocks noGrp="1"/>
          </p:cNvSpPr>
          <p:nvPr>
            <p:ph idx="1"/>
          </p:nvPr>
        </p:nvSpPr>
        <p:spPr/>
        <p:txBody>
          <a:bodyPr/>
          <a:lstStyle/>
          <a:p>
            <a:r>
              <a:rPr lang="en-US" altLang="ja-JP" dirty="0" err="1">
                <a:solidFill>
                  <a:srgbClr val="000000"/>
                </a:solidFill>
                <a:ea typeface="ＭＳ Ｐゴシック" charset="-128"/>
              </a:rPr>
              <a:t>Gharachorloo</a:t>
            </a:r>
            <a:r>
              <a:rPr lang="en-US" altLang="ja-JP" dirty="0">
                <a:solidFill>
                  <a:srgbClr val="000000"/>
                </a:solidFill>
                <a:ea typeface="ＭＳ Ｐゴシック" charset="-128"/>
              </a:rPr>
              <a:t> et al., “</a:t>
            </a:r>
            <a:r>
              <a:rPr lang="en-US" altLang="ja-JP" dirty="0">
                <a:solidFill>
                  <a:srgbClr val="0000FF"/>
                </a:solidFill>
                <a:ea typeface="ＭＳ Ｐゴシック" charset="-128"/>
              </a:rPr>
              <a:t>Two Techniques to Enhance the Performance of Memory Consistency Models</a:t>
            </a:r>
            <a:r>
              <a:rPr lang="en-US" altLang="ja-JP" dirty="0">
                <a:ea typeface="ＭＳ Ｐゴシック" charset="-128"/>
              </a:rPr>
              <a:t>,</a:t>
            </a:r>
            <a:r>
              <a:rPr lang="en-US" altLang="en-US" dirty="0">
                <a:ea typeface="ＭＳ Ｐゴシック" charset="-128"/>
              </a:rPr>
              <a:t>”</a:t>
            </a:r>
            <a:r>
              <a:rPr lang="en-US" altLang="ja-JP" dirty="0">
                <a:ea typeface="ＭＳ Ｐゴシック" charset="-128"/>
              </a:rPr>
              <a:t> ICPP 1991.</a:t>
            </a:r>
            <a:endParaRPr lang="en-US" altLang="ja-JP" dirty="0">
              <a:solidFill>
                <a:srgbClr val="000000"/>
              </a:solidFill>
              <a:ea typeface="ＭＳ Ｐゴシック" charset="-128"/>
            </a:endParaRPr>
          </a:p>
          <a:p>
            <a:endParaRPr lang="en-US" dirty="0"/>
          </a:p>
        </p:txBody>
      </p:sp>
      <p:pic>
        <p:nvPicPr>
          <p:cNvPr id="5" name="Picture 4">
            <a:extLst>
              <a:ext uri="{FF2B5EF4-FFF2-40B4-BE49-F238E27FC236}">
                <a16:creationId xmlns:a16="http://schemas.microsoft.com/office/drawing/2014/main" id="{B32DD814-A7FD-A941-A070-35FA8C60012B}"/>
              </a:ext>
            </a:extLst>
          </p:cNvPr>
          <p:cNvPicPr>
            <a:picLocks noChangeAspect="1"/>
          </p:cNvPicPr>
          <p:nvPr/>
        </p:nvPicPr>
        <p:blipFill>
          <a:blip r:embed="rId2"/>
          <a:stretch>
            <a:fillRect/>
          </a:stretch>
        </p:blipFill>
        <p:spPr>
          <a:xfrm>
            <a:off x="4132080" y="1844824"/>
            <a:ext cx="5016500" cy="4724400"/>
          </a:xfrm>
          <a:prstGeom prst="rect">
            <a:avLst/>
          </a:prstGeom>
        </p:spPr>
      </p:pic>
      <p:pic>
        <p:nvPicPr>
          <p:cNvPr id="8" name="Picture 7">
            <a:extLst>
              <a:ext uri="{FF2B5EF4-FFF2-40B4-BE49-F238E27FC236}">
                <a16:creationId xmlns:a16="http://schemas.microsoft.com/office/drawing/2014/main" id="{55081A79-C13E-6A4A-AFDA-02498B7BD794}"/>
              </a:ext>
            </a:extLst>
          </p:cNvPr>
          <p:cNvPicPr>
            <a:picLocks noChangeAspect="1"/>
          </p:cNvPicPr>
          <p:nvPr/>
        </p:nvPicPr>
        <p:blipFill>
          <a:blip r:embed="rId3"/>
          <a:stretch>
            <a:fillRect/>
          </a:stretch>
        </p:blipFill>
        <p:spPr>
          <a:xfrm>
            <a:off x="146848" y="2420888"/>
            <a:ext cx="4066985" cy="3096344"/>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812F3D4-E7D1-9241-B72F-848167718D7D}"/>
                  </a:ext>
                </a:extLst>
              </p14:cNvPr>
              <p14:cNvContentPartPr/>
              <p14:nvPr/>
            </p14:nvContentPartPr>
            <p14:xfrm>
              <a:off x="2323790" y="4737840"/>
              <a:ext cx="1947240" cy="42120"/>
            </p14:xfrm>
          </p:contentPart>
        </mc:Choice>
        <mc:Fallback xmlns="">
          <p:pic>
            <p:nvPicPr>
              <p:cNvPr id="6" name="Ink 5">
                <a:extLst>
                  <a:ext uri="{FF2B5EF4-FFF2-40B4-BE49-F238E27FC236}">
                    <a16:creationId xmlns:a16="http://schemas.microsoft.com/office/drawing/2014/main" id="{8812F3D4-E7D1-9241-B72F-848167718D7D}"/>
                  </a:ext>
                </a:extLst>
              </p:cNvPr>
              <p:cNvPicPr/>
              <p:nvPr/>
            </p:nvPicPr>
            <p:blipFill>
              <a:blip r:embed="rId5"/>
              <a:stretch>
                <a:fillRect/>
              </a:stretch>
            </p:blipFill>
            <p:spPr>
              <a:xfrm>
                <a:off x="2270150" y="4629840"/>
                <a:ext cx="20548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3CE5857-EFC4-E642-95E8-6CBEBF9B99AA}"/>
                  </a:ext>
                </a:extLst>
              </p14:cNvPr>
              <p14:cNvContentPartPr/>
              <p14:nvPr/>
            </p14:nvContentPartPr>
            <p14:xfrm>
              <a:off x="225350" y="4912800"/>
              <a:ext cx="3981960" cy="54360"/>
            </p14:xfrm>
          </p:contentPart>
        </mc:Choice>
        <mc:Fallback xmlns="">
          <p:pic>
            <p:nvPicPr>
              <p:cNvPr id="7" name="Ink 6">
                <a:extLst>
                  <a:ext uri="{FF2B5EF4-FFF2-40B4-BE49-F238E27FC236}">
                    <a16:creationId xmlns:a16="http://schemas.microsoft.com/office/drawing/2014/main" id="{13CE5857-EFC4-E642-95E8-6CBEBF9B99AA}"/>
                  </a:ext>
                </a:extLst>
              </p:cNvPr>
              <p:cNvPicPr/>
              <p:nvPr/>
            </p:nvPicPr>
            <p:blipFill>
              <a:blip r:embed="rId7"/>
              <a:stretch>
                <a:fillRect/>
              </a:stretch>
            </p:blipFill>
            <p:spPr>
              <a:xfrm>
                <a:off x="171350" y="4805160"/>
                <a:ext cx="40896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D75DCDA7-0D26-F74A-A381-C23AA41465AB}"/>
                  </a:ext>
                </a:extLst>
              </p14:cNvPr>
              <p14:cNvContentPartPr/>
              <p14:nvPr/>
            </p14:nvContentPartPr>
            <p14:xfrm>
              <a:off x="227150" y="5066520"/>
              <a:ext cx="4029840" cy="48240"/>
            </p14:xfrm>
          </p:contentPart>
        </mc:Choice>
        <mc:Fallback xmlns="">
          <p:pic>
            <p:nvPicPr>
              <p:cNvPr id="9" name="Ink 8">
                <a:extLst>
                  <a:ext uri="{FF2B5EF4-FFF2-40B4-BE49-F238E27FC236}">
                    <a16:creationId xmlns:a16="http://schemas.microsoft.com/office/drawing/2014/main" id="{D75DCDA7-0D26-F74A-A381-C23AA41465AB}"/>
                  </a:ext>
                </a:extLst>
              </p:cNvPr>
              <p:cNvPicPr/>
              <p:nvPr/>
            </p:nvPicPr>
            <p:blipFill>
              <a:blip r:embed="rId9"/>
              <a:stretch>
                <a:fillRect/>
              </a:stretch>
            </p:blipFill>
            <p:spPr>
              <a:xfrm>
                <a:off x="173510" y="4958520"/>
                <a:ext cx="41374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01E76C6F-1A13-DE4A-B374-395B361A084E}"/>
                  </a:ext>
                </a:extLst>
              </p14:cNvPr>
              <p14:cNvContentPartPr/>
              <p14:nvPr/>
            </p14:nvContentPartPr>
            <p14:xfrm>
              <a:off x="166670" y="5238960"/>
              <a:ext cx="151560" cy="24120"/>
            </p14:xfrm>
          </p:contentPart>
        </mc:Choice>
        <mc:Fallback xmlns="">
          <p:pic>
            <p:nvPicPr>
              <p:cNvPr id="10" name="Ink 9">
                <a:extLst>
                  <a:ext uri="{FF2B5EF4-FFF2-40B4-BE49-F238E27FC236}">
                    <a16:creationId xmlns:a16="http://schemas.microsoft.com/office/drawing/2014/main" id="{01E76C6F-1A13-DE4A-B374-395B361A084E}"/>
                  </a:ext>
                </a:extLst>
              </p:cNvPr>
              <p:cNvPicPr/>
              <p:nvPr/>
            </p:nvPicPr>
            <p:blipFill>
              <a:blip r:embed="rId11"/>
              <a:stretch>
                <a:fillRect/>
              </a:stretch>
            </p:blipFill>
            <p:spPr>
              <a:xfrm>
                <a:off x="112670" y="5131320"/>
                <a:ext cx="259200" cy="239760"/>
              </a:xfrm>
              <a:prstGeom prst="rect">
                <a:avLst/>
              </a:prstGeom>
            </p:spPr>
          </p:pic>
        </mc:Fallback>
      </mc:AlternateContent>
    </p:spTree>
    <p:extLst>
      <p:ext uri="{BB962C8B-B14F-4D97-AF65-F5344CB8AC3E}">
        <p14:creationId xmlns:p14="http://schemas.microsoft.com/office/powerpoint/2010/main" val="3448384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p:txBody>
          <a:bodyPr/>
          <a:lstStyle/>
          <a:p>
            <a:r>
              <a:rPr lang="en-US">
                <a:latin typeface="Garamond" charset="0"/>
              </a:rPr>
              <a:t>Tradeoffs: Weaker Consistency</a:t>
            </a:r>
          </a:p>
        </p:txBody>
      </p:sp>
      <p:sp>
        <p:nvSpPr>
          <p:cNvPr id="3" name="Content Placeholder 2"/>
          <p:cNvSpPr>
            <a:spLocks noGrp="1"/>
          </p:cNvSpPr>
          <p:nvPr>
            <p:ph idx="1"/>
          </p:nvPr>
        </p:nvSpPr>
        <p:spPr/>
        <p:txBody>
          <a:bodyPr/>
          <a:lstStyle/>
          <a:p>
            <a:pPr>
              <a:defRPr/>
            </a:pPr>
            <a:r>
              <a:rPr lang="en-US" dirty="0"/>
              <a:t>Advantage</a:t>
            </a:r>
          </a:p>
          <a:p>
            <a:pPr lvl="1">
              <a:defRPr/>
            </a:pPr>
            <a:r>
              <a:rPr lang="en-US" dirty="0"/>
              <a:t>No need to guarantee a very strict order of memory operations</a:t>
            </a:r>
          </a:p>
          <a:p>
            <a:pPr marL="344487" lvl="1" indent="0">
              <a:buFont typeface="Wingdings" charset="0"/>
              <a:buNone/>
              <a:defRPr/>
            </a:pPr>
            <a:r>
              <a:rPr lang="en-US" dirty="0"/>
              <a:t>    </a:t>
            </a:r>
            <a:r>
              <a:rPr lang="en-US" dirty="0">
                <a:sym typeface="Wingdings"/>
              </a:rPr>
              <a:t> </a:t>
            </a:r>
            <a:r>
              <a:rPr lang="en-US" dirty="0"/>
              <a:t>Enables the hardware implementation of performance     		  enhancement techniques to be </a:t>
            </a:r>
            <a:r>
              <a:rPr lang="en-US" dirty="0">
                <a:solidFill>
                  <a:srgbClr val="0000FF"/>
                </a:solidFill>
              </a:rPr>
              <a:t>simpler </a:t>
            </a:r>
          </a:p>
          <a:p>
            <a:pPr marL="344487" lvl="1" indent="0">
              <a:buFont typeface="Wingdings" charset="0"/>
              <a:buNone/>
              <a:defRPr/>
            </a:pPr>
            <a:r>
              <a:rPr lang="en-US" dirty="0">
                <a:sym typeface="Wingdings"/>
              </a:rPr>
              <a:t>     </a:t>
            </a:r>
            <a:r>
              <a:rPr lang="en-US" dirty="0"/>
              <a:t>Can be </a:t>
            </a:r>
            <a:r>
              <a:rPr lang="en-US" dirty="0">
                <a:solidFill>
                  <a:srgbClr val="0000FF"/>
                </a:solidFill>
              </a:rPr>
              <a:t>higher performance </a:t>
            </a:r>
            <a:r>
              <a:rPr lang="en-US" dirty="0"/>
              <a:t>than stricter ordering</a:t>
            </a:r>
          </a:p>
          <a:p>
            <a:pPr marL="344487" lvl="1" indent="0">
              <a:buFont typeface="Wingdings" charset="0"/>
              <a:buNone/>
              <a:defRPr/>
            </a:pPr>
            <a:endParaRPr lang="en-US" dirty="0"/>
          </a:p>
          <a:p>
            <a:pPr>
              <a:defRPr/>
            </a:pPr>
            <a:r>
              <a:rPr lang="en-US" dirty="0"/>
              <a:t>Disadvantage</a:t>
            </a:r>
          </a:p>
          <a:p>
            <a:pPr lvl="1">
              <a:defRPr/>
            </a:pPr>
            <a:r>
              <a:rPr lang="en-US" dirty="0"/>
              <a:t>More </a:t>
            </a:r>
            <a:r>
              <a:rPr lang="en-US" dirty="0">
                <a:solidFill>
                  <a:srgbClr val="0000FF"/>
                </a:solidFill>
              </a:rPr>
              <a:t>burden on the programmer </a:t>
            </a:r>
            <a:r>
              <a:rPr lang="en-US" dirty="0"/>
              <a:t>or software (need to get the “fences” correct)</a:t>
            </a:r>
          </a:p>
          <a:p>
            <a:pPr lvl="1">
              <a:defRPr/>
            </a:pPr>
            <a:endParaRPr lang="en-US" dirty="0"/>
          </a:p>
          <a:p>
            <a:pPr>
              <a:defRPr/>
            </a:pPr>
            <a:r>
              <a:rPr lang="en-US" dirty="0"/>
              <a:t>Another example of the programmer-</a:t>
            </a:r>
            <a:r>
              <a:rPr lang="en-US" dirty="0" err="1"/>
              <a:t>microarchitect</a:t>
            </a:r>
            <a:r>
              <a:rPr lang="en-US" dirty="0"/>
              <a:t> tradeoff</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dirty="0">
                <a:ea typeface="ＭＳ Ｐゴシック" charset="-128"/>
              </a:rPr>
              <a:t>Example Question I </a:t>
            </a:r>
          </a:p>
        </p:txBody>
      </p:sp>
      <p:pic>
        <p:nvPicPr>
          <p:cNvPr id="2" name="Picture 1"/>
          <p:cNvPicPr>
            <a:picLocks noChangeAspect="1"/>
          </p:cNvPicPr>
          <p:nvPr/>
        </p:nvPicPr>
        <p:blipFill rotWithShape="1">
          <a:blip r:embed="rId2"/>
          <a:srcRect t="7601"/>
          <a:stretch/>
        </p:blipFill>
        <p:spPr>
          <a:xfrm>
            <a:off x="533400" y="1371600"/>
            <a:ext cx="7670800" cy="4388739"/>
          </a:xfrm>
          <a:prstGeom prst="rect">
            <a:avLst/>
          </a:prstGeom>
        </p:spPr>
      </p:pic>
    </p:spTree>
    <p:extLst>
      <p:ext uri="{BB962C8B-B14F-4D97-AF65-F5344CB8AC3E}">
        <p14:creationId xmlns:p14="http://schemas.microsoft.com/office/powerpoint/2010/main" val="9603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Question I (Continued)</a:t>
            </a:r>
          </a:p>
        </p:txBody>
      </p:sp>
      <p:pic>
        <p:nvPicPr>
          <p:cNvPr id="5" name="Picture 4"/>
          <p:cNvPicPr>
            <a:picLocks noChangeAspect="1"/>
          </p:cNvPicPr>
          <p:nvPr/>
        </p:nvPicPr>
        <p:blipFill>
          <a:blip r:embed="rId2"/>
          <a:stretch>
            <a:fillRect/>
          </a:stretch>
        </p:blipFill>
        <p:spPr>
          <a:xfrm>
            <a:off x="603324" y="1196752"/>
            <a:ext cx="7785100" cy="1295400"/>
          </a:xfrm>
          <a:prstGeom prst="rect">
            <a:avLst/>
          </a:prstGeom>
        </p:spPr>
      </p:pic>
      <p:pic>
        <p:nvPicPr>
          <p:cNvPr id="6" name="Picture 5"/>
          <p:cNvPicPr>
            <a:picLocks noChangeAspect="1"/>
          </p:cNvPicPr>
          <p:nvPr/>
        </p:nvPicPr>
        <p:blipFill>
          <a:blip r:embed="rId3"/>
          <a:stretch>
            <a:fillRect/>
          </a:stretch>
        </p:blipFill>
        <p:spPr>
          <a:xfrm>
            <a:off x="611560" y="3052564"/>
            <a:ext cx="7721600" cy="952500"/>
          </a:xfrm>
          <a:prstGeom prst="rect">
            <a:avLst/>
          </a:prstGeom>
        </p:spPr>
      </p:pic>
      <p:pic>
        <p:nvPicPr>
          <p:cNvPr id="7" name="Picture 6"/>
          <p:cNvPicPr>
            <a:picLocks noChangeAspect="1"/>
          </p:cNvPicPr>
          <p:nvPr/>
        </p:nvPicPr>
        <p:blipFill>
          <a:blip r:embed="rId4"/>
          <a:stretch>
            <a:fillRect/>
          </a:stretch>
        </p:blipFill>
        <p:spPr>
          <a:xfrm>
            <a:off x="666824" y="4865464"/>
            <a:ext cx="7721600" cy="939800"/>
          </a:xfrm>
          <a:prstGeom prst="rect">
            <a:avLst/>
          </a:prstGeom>
        </p:spPr>
      </p:pic>
    </p:spTree>
    <p:extLst>
      <p:ext uri="{BB962C8B-B14F-4D97-AF65-F5344CB8AC3E}">
        <p14:creationId xmlns:p14="http://schemas.microsoft.com/office/powerpoint/2010/main" val="150165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dirty="0">
                <a:ea typeface="ＭＳ Ｐゴシック" charset="-128"/>
              </a:rPr>
              <a:t>Example Question I - Answer</a:t>
            </a:r>
          </a:p>
        </p:txBody>
      </p:sp>
      <p:pic>
        <p:nvPicPr>
          <p:cNvPr id="6" name="Picture 5">
            <a:extLst>
              <a:ext uri="{FF2B5EF4-FFF2-40B4-BE49-F238E27FC236}">
                <a16:creationId xmlns:a16="http://schemas.microsoft.com/office/drawing/2014/main" id="{445B6E1A-2401-16A5-669F-8177036B6763}"/>
              </a:ext>
            </a:extLst>
          </p:cNvPr>
          <p:cNvPicPr>
            <a:picLocks noChangeAspect="1"/>
          </p:cNvPicPr>
          <p:nvPr/>
        </p:nvPicPr>
        <p:blipFill>
          <a:blip r:embed="rId2"/>
          <a:stretch>
            <a:fillRect/>
          </a:stretch>
        </p:blipFill>
        <p:spPr>
          <a:xfrm>
            <a:off x="457200" y="1447800"/>
            <a:ext cx="8526065" cy="4725059"/>
          </a:xfrm>
          <a:prstGeom prst="rect">
            <a:avLst/>
          </a:prstGeom>
        </p:spPr>
      </p:pic>
    </p:spTree>
    <p:extLst>
      <p:ext uri="{BB962C8B-B14F-4D97-AF65-F5344CB8AC3E}">
        <p14:creationId xmlns:p14="http://schemas.microsoft.com/office/powerpoint/2010/main" val="2384084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dirty="0">
                <a:ea typeface="ＭＳ Ｐゴシック" charset="-128"/>
              </a:rPr>
              <a:t>Example Question I - Answer</a:t>
            </a:r>
          </a:p>
        </p:txBody>
      </p:sp>
      <p:pic>
        <p:nvPicPr>
          <p:cNvPr id="3" name="Picture 2">
            <a:extLst>
              <a:ext uri="{FF2B5EF4-FFF2-40B4-BE49-F238E27FC236}">
                <a16:creationId xmlns:a16="http://schemas.microsoft.com/office/drawing/2014/main" id="{9201F040-8945-ABC8-E1AF-FE7E14C971B5}"/>
              </a:ext>
            </a:extLst>
          </p:cNvPr>
          <p:cNvPicPr>
            <a:picLocks noChangeAspect="1"/>
          </p:cNvPicPr>
          <p:nvPr/>
        </p:nvPicPr>
        <p:blipFill>
          <a:blip r:embed="rId2"/>
          <a:stretch>
            <a:fillRect/>
          </a:stretch>
        </p:blipFill>
        <p:spPr>
          <a:xfrm>
            <a:off x="1143000" y="1600200"/>
            <a:ext cx="6501412" cy="4971668"/>
          </a:xfrm>
          <a:prstGeom prst="rect">
            <a:avLst/>
          </a:prstGeom>
        </p:spPr>
      </p:pic>
    </p:spTree>
    <p:extLst>
      <p:ext uri="{BB962C8B-B14F-4D97-AF65-F5344CB8AC3E}">
        <p14:creationId xmlns:p14="http://schemas.microsoft.com/office/powerpoint/2010/main" val="1344897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dirty="0">
                <a:ea typeface="ＭＳ Ｐゴシック" charset="-128"/>
              </a:rPr>
              <a:t>Example Question I - Answer</a:t>
            </a:r>
          </a:p>
        </p:txBody>
      </p:sp>
      <p:sp>
        <p:nvSpPr>
          <p:cNvPr id="2" name="TextBox 1">
            <a:extLst>
              <a:ext uri="{FF2B5EF4-FFF2-40B4-BE49-F238E27FC236}">
                <a16:creationId xmlns:a16="http://schemas.microsoft.com/office/drawing/2014/main" id="{640A20C2-CC27-3550-5F4B-BAB6DAEBE2B7}"/>
              </a:ext>
            </a:extLst>
          </p:cNvPr>
          <p:cNvSpPr txBox="1"/>
          <p:nvPr/>
        </p:nvSpPr>
        <p:spPr>
          <a:xfrm>
            <a:off x="914400" y="2209800"/>
            <a:ext cx="7315200" cy="4247317"/>
          </a:xfrm>
          <a:prstGeom prst="rect">
            <a:avLst/>
          </a:prstGeom>
          <a:noFill/>
        </p:spPr>
        <p:txBody>
          <a:bodyPr wrap="square" rtlCol="0">
            <a:spAutoFit/>
          </a:bodyPr>
          <a:lstStyle/>
          <a:p>
            <a:r>
              <a:rPr lang="en-US" dirty="0"/>
              <a:t>Q-c: What is the total number of all possible instruction </a:t>
            </a:r>
            <a:r>
              <a:rPr lang="en-US" dirty="0" err="1"/>
              <a:t>interleavings</a:t>
            </a:r>
            <a:r>
              <a:rPr lang="en-US" dirty="0"/>
              <a:t>? You need not expand factorials</a:t>
            </a:r>
          </a:p>
          <a:p>
            <a:endParaRPr lang="en-US" dirty="0"/>
          </a:p>
          <a:p>
            <a:r>
              <a:rPr lang="en-US" dirty="0"/>
              <a:t>A-c: Eight instructions in total are executed. Among them, you must choose the four that are from Thread A. 8-Choose-4 = 8!/4!/4!.</a:t>
            </a:r>
          </a:p>
          <a:p>
            <a:endParaRPr lang="en-US" dirty="0"/>
          </a:p>
          <a:p>
            <a:endParaRPr lang="en-US" dirty="0"/>
          </a:p>
          <a:p>
            <a:endParaRPr lang="en-US" dirty="0"/>
          </a:p>
          <a:p>
            <a:r>
              <a:rPr lang="en-US" dirty="0"/>
              <a:t>Q-d: On a non-sequentially consistent processor, is the total number of all possible instruction </a:t>
            </a:r>
            <a:r>
              <a:rPr lang="en-US" dirty="0" err="1"/>
              <a:t>interleavings</a:t>
            </a:r>
            <a:r>
              <a:rPr lang="en-US" dirty="0"/>
              <a:t> less than, equal to, or greater than your answer to question (c)? </a:t>
            </a:r>
          </a:p>
          <a:p>
            <a:endParaRPr lang="en-US" dirty="0"/>
          </a:p>
          <a:p>
            <a:r>
              <a:rPr lang="en-US" dirty="0"/>
              <a:t>A-d: The same. Since all the memory accesses are to the same address, they cannot be reordered more aggressively without affecting the correctness within even a single thread.</a:t>
            </a:r>
          </a:p>
        </p:txBody>
      </p:sp>
    </p:spTree>
    <p:extLst>
      <p:ext uri="{BB962C8B-B14F-4D97-AF65-F5344CB8AC3E}">
        <p14:creationId xmlns:p14="http://schemas.microsoft.com/office/powerpoint/2010/main" val="2596783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tLang="en-US" dirty="0">
                <a:ea typeface="ＭＳ Ｐゴシック" charset="-128"/>
              </a:rPr>
              <a:t>Example Question II </a:t>
            </a:r>
          </a:p>
        </p:txBody>
      </p:sp>
      <p:sp>
        <p:nvSpPr>
          <p:cNvPr id="87042" name="Content Placeholder 2"/>
          <p:cNvSpPr>
            <a:spLocks noGrp="1"/>
          </p:cNvSpPr>
          <p:nvPr>
            <p:ph idx="1"/>
          </p:nvPr>
        </p:nvSpPr>
        <p:spPr>
          <a:xfrm>
            <a:off x="228600" y="908720"/>
            <a:ext cx="8915400" cy="5194300"/>
          </a:xfrm>
        </p:spPr>
        <p:txBody>
          <a:bodyPr/>
          <a:lstStyle/>
          <a:p>
            <a:pPr marL="457200" lvl="1" indent="0">
              <a:buNone/>
            </a:pPr>
            <a:endParaRPr lang="en-US" altLang="en-US" dirty="0">
              <a:ea typeface="ＭＳ Ｐゴシック" charset="-128"/>
            </a:endParaRPr>
          </a:p>
        </p:txBody>
      </p:sp>
      <p:pic>
        <p:nvPicPr>
          <p:cNvPr id="4" name="Picture 3">
            <a:extLst>
              <a:ext uri="{FF2B5EF4-FFF2-40B4-BE49-F238E27FC236}">
                <a16:creationId xmlns:a16="http://schemas.microsoft.com/office/drawing/2014/main" id="{5E6E8995-B89F-9C46-82A6-1CCF6C59711A}"/>
              </a:ext>
            </a:extLst>
          </p:cNvPr>
          <p:cNvPicPr>
            <a:picLocks noChangeAspect="1"/>
          </p:cNvPicPr>
          <p:nvPr/>
        </p:nvPicPr>
        <p:blipFill rotWithShape="1">
          <a:blip r:embed="rId2"/>
          <a:srcRect t="10668"/>
          <a:stretch/>
        </p:blipFill>
        <p:spPr>
          <a:xfrm>
            <a:off x="685800" y="2067636"/>
            <a:ext cx="7874000" cy="3914064"/>
          </a:xfrm>
          <a:prstGeom prst="rect">
            <a:avLst/>
          </a:prstGeom>
        </p:spPr>
      </p:pic>
    </p:spTree>
    <p:extLst>
      <p:ext uri="{BB962C8B-B14F-4D97-AF65-F5344CB8AC3E}">
        <p14:creationId xmlns:p14="http://schemas.microsoft.com/office/powerpoint/2010/main" val="1839128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534400" cy="1143000"/>
          </a:xfrm>
        </p:spPr>
        <p:txBody>
          <a:bodyPr/>
          <a:lstStyle/>
          <a:p>
            <a:r>
              <a:rPr lang="en-US" dirty="0"/>
              <a:t>Example Question II (Continued)</a:t>
            </a:r>
          </a:p>
        </p:txBody>
      </p:sp>
      <p:pic>
        <p:nvPicPr>
          <p:cNvPr id="3" name="Picture 2">
            <a:extLst>
              <a:ext uri="{FF2B5EF4-FFF2-40B4-BE49-F238E27FC236}">
                <a16:creationId xmlns:a16="http://schemas.microsoft.com/office/drawing/2014/main" id="{E3F389E7-686F-FA4E-81C5-D4587BC947F4}"/>
              </a:ext>
            </a:extLst>
          </p:cNvPr>
          <p:cNvPicPr>
            <a:picLocks noChangeAspect="1"/>
          </p:cNvPicPr>
          <p:nvPr/>
        </p:nvPicPr>
        <p:blipFill>
          <a:blip r:embed="rId2"/>
          <a:stretch>
            <a:fillRect/>
          </a:stretch>
        </p:blipFill>
        <p:spPr>
          <a:xfrm>
            <a:off x="558800" y="1052736"/>
            <a:ext cx="7950200" cy="1079500"/>
          </a:xfrm>
          <a:prstGeom prst="rect">
            <a:avLst/>
          </a:prstGeom>
        </p:spPr>
      </p:pic>
      <p:pic>
        <p:nvPicPr>
          <p:cNvPr id="8" name="Picture 7">
            <a:extLst>
              <a:ext uri="{FF2B5EF4-FFF2-40B4-BE49-F238E27FC236}">
                <a16:creationId xmlns:a16="http://schemas.microsoft.com/office/drawing/2014/main" id="{C0B41025-2966-1540-801D-D0AB1A55B372}"/>
              </a:ext>
            </a:extLst>
          </p:cNvPr>
          <p:cNvPicPr>
            <a:picLocks noChangeAspect="1"/>
          </p:cNvPicPr>
          <p:nvPr/>
        </p:nvPicPr>
        <p:blipFill>
          <a:blip r:embed="rId3"/>
          <a:stretch>
            <a:fillRect/>
          </a:stretch>
        </p:blipFill>
        <p:spPr>
          <a:xfrm>
            <a:off x="609600" y="2420888"/>
            <a:ext cx="7848600" cy="1066800"/>
          </a:xfrm>
          <a:prstGeom prst="rect">
            <a:avLst/>
          </a:prstGeom>
        </p:spPr>
      </p:pic>
      <p:pic>
        <p:nvPicPr>
          <p:cNvPr id="9" name="Picture 8">
            <a:extLst>
              <a:ext uri="{FF2B5EF4-FFF2-40B4-BE49-F238E27FC236}">
                <a16:creationId xmlns:a16="http://schemas.microsoft.com/office/drawing/2014/main" id="{3B15303D-AA87-3049-B6EE-B6DABB471847}"/>
              </a:ext>
            </a:extLst>
          </p:cNvPr>
          <p:cNvPicPr>
            <a:picLocks noChangeAspect="1"/>
          </p:cNvPicPr>
          <p:nvPr/>
        </p:nvPicPr>
        <p:blipFill>
          <a:blip r:embed="rId4"/>
          <a:stretch>
            <a:fillRect/>
          </a:stretch>
        </p:blipFill>
        <p:spPr>
          <a:xfrm>
            <a:off x="558800" y="3748238"/>
            <a:ext cx="7874000" cy="914400"/>
          </a:xfrm>
          <a:prstGeom prst="rect">
            <a:avLst/>
          </a:prstGeom>
        </p:spPr>
      </p:pic>
      <p:pic>
        <p:nvPicPr>
          <p:cNvPr id="10" name="Picture 9">
            <a:extLst>
              <a:ext uri="{FF2B5EF4-FFF2-40B4-BE49-F238E27FC236}">
                <a16:creationId xmlns:a16="http://schemas.microsoft.com/office/drawing/2014/main" id="{6DB89F83-F229-E74D-82AB-297901EF6525}"/>
              </a:ext>
            </a:extLst>
          </p:cNvPr>
          <p:cNvPicPr>
            <a:picLocks noChangeAspect="1"/>
          </p:cNvPicPr>
          <p:nvPr/>
        </p:nvPicPr>
        <p:blipFill>
          <a:blip r:embed="rId5"/>
          <a:stretch>
            <a:fillRect/>
          </a:stretch>
        </p:blipFill>
        <p:spPr>
          <a:xfrm>
            <a:off x="533400" y="4905676"/>
            <a:ext cx="7899400" cy="1498600"/>
          </a:xfrm>
          <a:prstGeom prst="rect">
            <a:avLst/>
          </a:prstGeom>
        </p:spPr>
      </p:pic>
    </p:spTree>
    <p:extLst>
      <p:ext uri="{BB962C8B-B14F-4D97-AF65-F5344CB8AC3E}">
        <p14:creationId xmlns:p14="http://schemas.microsoft.com/office/powerpoint/2010/main" val="364947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a:xfrm>
            <a:off x="457200" y="0"/>
            <a:ext cx="8229600" cy="1143000"/>
          </a:xfrm>
        </p:spPr>
        <p:txBody>
          <a:bodyPr/>
          <a:lstStyle/>
          <a:p>
            <a:r>
              <a:rPr lang="en-US" altLang="en-US" dirty="0">
                <a:ea typeface="ＭＳ Ｐゴシック" charset="-128"/>
              </a:rPr>
              <a:t>Example Question II-Answers </a:t>
            </a:r>
          </a:p>
        </p:txBody>
      </p:sp>
      <p:pic>
        <p:nvPicPr>
          <p:cNvPr id="3" name="Picture 2">
            <a:extLst>
              <a:ext uri="{FF2B5EF4-FFF2-40B4-BE49-F238E27FC236}">
                <a16:creationId xmlns:a16="http://schemas.microsoft.com/office/drawing/2014/main" id="{BFD95B69-5F18-B229-5056-2B322157EDFF}"/>
              </a:ext>
            </a:extLst>
          </p:cNvPr>
          <p:cNvPicPr>
            <a:picLocks noChangeAspect="1"/>
          </p:cNvPicPr>
          <p:nvPr/>
        </p:nvPicPr>
        <p:blipFill>
          <a:blip r:embed="rId2"/>
          <a:stretch>
            <a:fillRect/>
          </a:stretch>
        </p:blipFill>
        <p:spPr>
          <a:xfrm>
            <a:off x="990600" y="1371600"/>
            <a:ext cx="6443663" cy="5126450"/>
          </a:xfrm>
          <a:prstGeom prst="rect">
            <a:avLst/>
          </a:prstGeom>
        </p:spPr>
      </p:pic>
    </p:spTree>
    <p:extLst>
      <p:ext uri="{BB962C8B-B14F-4D97-AF65-F5344CB8AC3E}">
        <p14:creationId xmlns:p14="http://schemas.microsoft.com/office/powerpoint/2010/main" val="3015229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714E-EFA3-5D47-836D-51883E2B55F9}"/>
              </a:ext>
            </a:extLst>
          </p:cNvPr>
          <p:cNvSpPr>
            <a:spLocks noGrp="1"/>
          </p:cNvSpPr>
          <p:nvPr>
            <p:ph type="title"/>
          </p:nvPr>
        </p:nvSpPr>
        <p:spPr>
          <a:xfrm>
            <a:off x="457200" y="76200"/>
            <a:ext cx="8229600" cy="1143000"/>
          </a:xfrm>
        </p:spPr>
        <p:txBody>
          <a:bodyPr/>
          <a:lstStyle/>
          <a:p>
            <a:r>
              <a:rPr lang="en-US" dirty="0"/>
              <a:t>Performance vs. Correctness</a:t>
            </a:r>
          </a:p>
        </p:txBody>
      </p:sp>
      <p:sp>
        <p:nvSpPr>
          <p:cNvPr id="3" name="Content Placeholder 2">
            <a:extLst>
              <a:ext uri="{FF2B5EF4-FFF2-40B4-BE49-F238E27FC236}">
                <a16:creationId xmlns:a16="http://schemas.microsoft.com/office/drawing/2014/main" id="{FE223ABD-7A9C-7E48-B86C-7B564220BE0C}"/>
              </a:ext>
            </a:extLst>
          </p:cNvPr>
          <p:cNvSpPr>
            <a:spLocks noGrp="1"/>
          </p:cNvSpPr>
          <p:nvPr>
            <p:ph idx="1"/>
          </p:nvPr>
        </p:nvSpPr>
        <p:spPr>
          <a:xfrm>
            <a:off x="228600" y="997527"/>
            <a:ext cx="9239944" cy="5193723"/>
          </a:xfrm>
        </p:spPr>
        <p:txBody>
          <a:bodyPr/>
          <a:lstStyle/>
          <a:p>
            <a:r>
              <a:rPr lang="en-US" dirty="0"/>
              <a:t>Two metrics that are fundamentally at odds with each other</a:t>
            </a:r>
          </a:p>
          <a:p>
            <a:endParaRPr lang="en-US" sz="1400" dirty="0"/>
          </a:p>
          <a:p>
            <a:r>
              <a:rPr lang="en-US" dirty="0">
                <a:solidFill>
                  <a:srgbClr val="0432FF"/>
                </a:solidFill>
              </a:rPr>
              <a:t>You can always improve performance at the expense of correctness</a:t>
            </a:r>
          </a:p>
          <a:p>
            <a:pPr lvl="1"/>
            <a:r>
              <a:rPr lang="en-US" sz="2000" dirty="0"/>
              <a:t>Forget some critical lock in your program…</a:t>
            </a:r>
          </a:p>
          <a:p>
            <a:pPr lvl="1"/>
            <a:r>
              <a:rPr lang="en-US" sz="2000" dirty="0"/>
              <a:t>Design your architecture to ignore ordering of operations…</a:t>
            </a:r>
          </a:p>
          <a:p>
            <a:pPr lvl="1"/>
            <a:endParaRPr lang="en-US" sz="1400" dirty="0"/>
          </a:p>
          <a:p>
            <a:r>
              <a:rPr lang="en-US" dirty="0"/>
              <a:t>We will see examples of this in fundamental support for multiprocessor operation (MIMD machines)</a:t>
            </a:r>
          </a:p>
          <a:p>
            <a:pPr lvl="1"/>
            <a:r>
              <a:rPr lang="en-US" sz="2000" dirty="0"/>
              <a:t>Memory ordering (consistency)</a:t>
            </a:r>
          </a:p>
          <a:p>
            <a:pPr lvl="1"/>
            <a:r>
              <a:rPr lang="en-US" sz="2000" dirty="0"/>
              <a:t>Cache coherence</a:t>
            </a:r>
          </a:p>
          <a:p>
            <a:pPr lvl="1"/>
            <a:endParaRPr lang="en-US" sz="1400" dirty="0"/>
          </a:p>
          <a:p>
            <a:r>
              <a:rPr lang="en-US" dirty="0"/>
              <a:t>There is sometimes a real tradeoff between perf &amp; correctness</a:t>
            </a:r>
          </a:p>
          <a:p>
            <a:pPr lvl="1"/>
            <a:r>
              <a:rPr lang="en-US" sz="2000" dirty="0"/>
              <a:t>When the application/user can tolerate the resulting “errors”</a:t>
            </a:r>
          </a:p>
        </p:txBody>
      </p:sp>
    </p:spTree>
    <p:extLst>
      <p:ext uri="{BB962C8B-B14F-4D97-AF65-F5344CB8AC3E}">
        <p14:creationId xmlns:p14="http://schemas.microsoft.com/office/powerpoint/2010/main" val="311628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a:xfrm>
            <a:off x="457200" y="0"/>
            <a:ext cx="8229600" cy="838200"/>
          </a:xfrm>
        </p:spPr>
        <p:txBody>
          <a:bodyPr/>
          <a:lstStyle/>
          <a:p>
            <a:r>
              <a:rPr lang="en-US" altLang="en-US" dirty="0">
                <a:ea typeface="ＭＳ Ｐゴシック" charset="-128"/>
              </a:rPr>
              <a:t>Example Question II-Answers </a:t>
            </a:r>
          </a:p>
        </p:txBody>
      </p:sp>
      <p:pic>
        <p:nvPicPr>
          <p:cNvPr id="4" name="Picture 3">
            <a:extLst>
              <a:ext uri="{FF2B5EF4-FFF2-40B4-BE49-F238E27FC236}">
                <a16:creationId xmlns:a16="http://schemas.microsoft.com/office/drawing/2014/main" id="{A605EC0E-CA6C-4A12-AAB0-5EA9A66AEC9D}"/>
              </a:ext>
            </a:extLst>
          </p:cNvPr>
          <p:cNvPicPr>
            <a:picLocks noChangeAspect="1"/>
          </p:cNvPicPr>
          <p:nvPr/>
        </p:nvPicPr>
        <p:blipFill>
          <a:blip r:embed="rId2"/>
          <a:stretch>
            <a:fillRect/>
          </a:stretch>
        </p:blipFill>
        <p:spPr>
          <a:xfrm>
            <a:off x="1600200" y="838200"/>
            <a:ext cx="5657509" cy="5887036"/>
          </a:xfrm>
          <a:prstGeom prst="rect">
            <a:avLst/>
          </a:prstGeom>
        </p:spPr>
      </p:pic>
    </p:spTree>
    <p:extLst>
      <p:ext uri="{BB962C8B-B14F-4D97-AF65-F5344CB8AC3E}">
        <p14:creationId xmlns:p14="http://schemas.microsoft.com/office/powerpoint/2010/main" val="672233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a:xfrm>
            <a:off x="457200" y="0"/>
            <a:ext cx="8229600" cy="838200"/>
          </a:xfrm>
        </p:spPr>
        <p:txBody>
          <a:bodyPr/>
          <a:lstStyle/>
          <a:p>
            <a:r>
              <a:rPr lang="en-US" altLang="en-US" dirty="0">
                <a:ea typeface="ＭＳ Ｐゴシック" charset="-128"/>
              </a:rPr>
              <a:t>Example Question II-Answers </a:t>
            </a:r>
          </a:p>
        </p:txBody>
      </p:sp>
      <p:pic>
        <p:nvPicPr>
          <p:cNvPr id="3" name="Picture 2">
            <a:extLst>
              <a:ext uri="{FF2B5EF4-FFF2-40B4-BE49-F238E27FC236}">
                <a16:creationId xmlns:a16="http://schemas.microsoft.com/office/drawing/2014/main" id="{2295C497-5909-705C-EACF-6E01B40C2DBF}"/>
              </a:ext>
            </a:extLst>
          </p:cNvPr>
          <p:cNvPicPr>
            <a:picLocks noChangeAspect="1"/>
          </p:cNvPicPr>
          <p:nvPr/>
        </p:nvPicPr>
        <p:blipFill>
          <a:blip r:embed="rId2"/>
          <a:stretch>
            <a:fillRect/>
          </a:stretch>
        </p:blipFill>
        <p:spPr>
          <a:xfrm>
            <a:off x="838200" y="914400"/>
            <a:ext cx="7472980" cy="5526305"/>
          </a:xfrm>
          <a:prstGeom prst="rect">
            <a:avLst/>
          </a:prstGeom>
        </p:spPr>
      </p:pic>
    </p:spTree>
    <p:extLst>
      <p:ext uri="{BB962C8B-B14F-4D97-AF65-F5344CB8AC3E}">
        <p14:creationId xmlns:p14="http://schemas.microsoft.com/office/powerpoint/2010/main" val="2281966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95D3E511-C5C3-43DF-5800-908CB9C2F25A}"/>
              </a:ext>
            </a:extLst>
          </p:cNvPr>
          <p:cNvSpPr>
            <a:spLocks noGrp="1"/>
          </p:cNvSpPr>
          <p:nvPr>
            <p:ph type="title"/>
          </p:nvPr>
        </p:nvSpPr>
        <p:spPr/>
        <p:txBody>
          <a:bodyPr/>
          <a:lstStyle/>
          <a:p>
            <a:r>
              <a:rPr lang="en-US" altLang="en-US" dirty="0">
                <a:latin typeface="Helvetica" panose="020B0604020202020204" pitchFamily="34" charset="0"/>
                <a:cs typeface="Helvetica" panose="020B0604020202020204" pitchFamily="34" charset="0"/>
              </a:rPr>
              <a:t>Participation quiz-3:</a:t>
            </a:r>
          </a:p>
        </p:txBody>
      </p:sp>
      <p:sp>
        <p:nvSpPr>
          <p:cNvPr id="3" name="Content Placeholder 2">
            <a:extLst>
              <a:ext uri="{FF2B5EF4-FFF2-40B4-BE49-F238E27FC236}">
                <a16:creationId xmlns:a16="http://schemas.microsoft.com/office/drawing/2014/main" id="{5DCDD91F-40B3-6463-C6EF-34849323BDBF}"/>
              </a:ext>
            </a:extLst>
          </p:cNvPr>
          <p:cNvSpPr>
            <a:spLocks noGrp="1"/>
          </p:cNvSpPr>
          <p:nvPr>
            <p:ph idx="1"/>
          </p:nvPr>
        </p:nvSpPr>
        <p:spPr/>
        <p:txBody>
          <a:bodyPr/>
          <a:lstStyle/>
          <a:p>
            <a:pPr>
              <a:defRPr/>
            </a:pPr>
            <a:r>
              <a:rPr lang="en-US" dirty="0"/>
              <a:t>List </a:t>
            </a:r>
            <a:r>
              <a:rPr lang="en-US" b="1" dirty="0"/>
              <a:t>one </a:t>
            </a:r>
            <a:r>
              <a:rPr lang="en-US" dirty="0"/>
              <a:t>of the advantages of sequential (memory) consistency and weak (memory) consistency</a:t>
            </a:r>
          </a:p>
          <a:p>
            <a:pPr marL="0" indent="0">
              <a:buNone/>
              <a:defRPr/>
            </a:pPr>
            <a:endParaRPr lang="en-US" dirty="0"/>
          </a:p>
          <a:p>
            <a:pPr>
              <a:defRPr/>
            </a:pPr>
            <a:r>
              <a:rPr lang="en-US" dirty="0"/>
              <a:t>Note: Justify your reasoning.</a:t>
            </a:r>
          </a:p>
        </p:txBody>
      </p:sp>
    </p:spTree>
    <p:extLst>
      <p:ext uri="{BB962C8B-B14F-4D97-AF65-F5344CB8AC3E}">
        <p14:creationId xmlns:p14="http://schemas.microsoft.com/office/powerpoint/2010/main" val="27495870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4"/>
          <p:cNvSpPr>
            <a:spLocks noGrp="1"/>
          </p:cNvSpPr>
          <p:nvPr>
            <p:ph type="ctrTitle"/>
          </p:nvPr>
        </p:nvSpPr>
        <p:spPr/>
        <p:txBody>
          <a:bodyPr/>
          <a:lstStyle/>
          <a:p>
            <a:r>
              <a:rPr lang="en-US">
                <a:latin typeface="Garamond" charset="0"/>
              </a:rPr>
              <a:t>Cache Coherence</a:t>
            </a:r>
          </a:p>
        </p:txBody>
      </p:sp>
      <p:sp>
        <p:nvSpPr>
          <p:cNvPr id="120834" name="Subtitle 5"/>
          <p:cNvSpPr>
            <a:spLocks noGrp="1"/>
          </p:cNvSpPr>
          <p:nvPr>
            <p:ph type="subTitle" idx="1"/>
          </p:nvPr>
        </p:nvSpPr>
        <p:spPr/>
        <p:txBody>
          <a:bodyPr/>
          <a:lstStyle/>
          <a:p>
            <a:pPr>
              <a:buFont typeface="Wingdings" charset="0"/>
              <a:buNone/>
            </a:pPr>
            <a:endParaRPr lang="en-US">
              <a:latin typeface="Tahoma"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itle 1"/>
          <p:cNvSpPr>
            <a:spLocks noGrp="1"/>
          </p:cNvSpPr>
          <p:nvPr>
            <p:ph type="title"/>
          </p:nvPr>
        </p:nvSpPr>
        <p:spPr/>
        <p:txBody>
          <a:bodyPr/>
          <a:lstStyle/>
          <a:p>
            <a:r>
              <a:rPr lang="en-US">
                <a:latin typeface="Garamond" charset="0"/>
              </a:rPr>
              <a:t>Shared Memory Model</a:t>
            </a:r>
          </a:p>
        </p:txBody>
      </p:sp>
      <p:sp>
        <p:nvSpPr>
          <p:cNvPr id="3" name="Content Placeholder 2"/>
          <p:cNvSpPr>
            <a:spLocks noGrp="1"/>
          </p:cNvSpPr>
          <p:nvPr>
            <p:ph idx="1"/>
          </p:nvPr>
        </p:nvSpPr>
        <p:spPr/>
        <p:txBody>
          <a:bodyPr/>
          <a:lstStyle/>
          <a:p>
            <a:r>
              <a:rPr lang="en-US" sz="2000" dirty="0">
                <a:latin typeface="Tahoma" charset="0"/>
              </a:rPr>
              <a:t>Many parallel programs communicate through </a:t>
            </a:r>
            <a:r>
              <a:rPr lang="en-US" sz="2000" i="1" dirty="0">
                <a:latin typeface="Tahoma" charset="0"/>
              </a:rPr>
              <a:t>shared memory</a:t>
            </a:r>
            <a:endParaRPr lang="en-US" sz="2000" dirty="0">
              <a:latin typeface="Tahoma" charset="0"/>
            </a:endParaRPr>
          </a:p>
          <a:p>
            <a:r>
              <a:rPr lang="en-US" sz="2000" dirty="0" err="1">
                <a:latin typeface="Tahoma" charset="0"/>
              </a:rPr>
              <a:t>Proc</a:t>
            </a:r>
            <a:r>
              <a:rPr lang="en-US" sz="2000" dirty="0">
                <a:latin typeface="Tahoma" charset="0"/>
              </a:rPr>
              <a:t> 0 writes to an address, followed by </a:t>
            </a:r>
            <a:r>
              <a:rPr lang="en-US" sz="2000" dirty="0" err="1">
                <a:latin typeface="Tahoma" charset="0"/>
              </a:rPr>
              <a:t>Proc</a:t>
            </a:r>
            <a:r>
              <a:rPr lang="en-US" sz="2000" dirty="0">
                <a:latin typeface="Tahoma" charset="0"/>
              </a:rPr>
              <a:t> 1 reading</a:t>
            </a:r>
          </a:p>
          <a:p>
            <a:pPr lvl="1"/>
            <a:r>
              <a:rPr lang="en-US" sz="2000" dirty="0">
                <a:latin typeface="Tahoma" charset="0"/>
                <a:ea typeface="ＭＳ Ｐゴシック" charset="0"/>
              </a:rPr>
              <a:t>This implies communication between the two</a:t>
            </a:r>
          </a:p>
          <a:p>
            <a:pPr lvl="1"/>
            <a:endParaRPr lang="en-US" sz="2000" dirty="0">
              <a:latin typeface="Tahoma" charset="0"/>
              <a:ea typeface="ＭＳ Ｐゴシック" charset="0"/>
            </a:endParaRPr>
          </a:p>
          <a:p>
            <a:pPr lvl="1"/>
            <a:endParaRPr lang="en-US" sz="2000" dirty="0">
              <a:latin typeface="Tahoma" charset="0"/>
              <a:ea typeface="ＭＳ Ｐゴシック" charset="0"/>
            </a:endParaRPr>
          </a:p>
          <a:p>
            <a:pPr lvl="1"/>
            <a:endParaRPr lang="en-US" sz="2000" dirty="0">
              <a:latin typeface="Tahoma" charset="0"/>
              <a:ea typeface="ＭＳ Ｐゴシック" charset="0"/>
            </a:endParaRPr>
          </a:p>
          <a:p>
            <a:pPr lvl="1"/>
            <a:endParaRPr lang="en-US" sz="2000" dirty="0">
              <a:latin typeface="Tahoma" charset="0"/>
              <a:ea typeface="ＭＳ Ｐゴシック" charset="0"/>
            </a:endParaRPr>
          </a:p>
          <a:p>
            <a:pPr lvl="1"/>
            <a:endParaRPr lang="en-US" sz="2000" dirty="0">
              <a:latin typeface="Tahoma" charset="0"/>
              <a:ea typeface="ＭＳ Ｐゴシック" charset="0"/>
            </a:endParaRPr>
          </a:p>
          <a:p>
            <a:pPr lvl="1"/>
            <a:endParaRPr lang="en-US" sz="2000" dirty="0">
              <a:latin typeface="Tahoma" charset="0"/>
              <a:ea typeface="ＭＳ Ｐゴシック" charset="0"/>
            </a:endParaRPr>
          </a:p>
          <a:p>
            <a:pPr lvl="1"/>
            <a:endParaRPr lang="en-US" sz="2000" dirty="0">
              <a:latin typeface="Tahoma" charset="0"/>
              <a:ea typeface="ＭＳ Ｐゴシック" charset="0"/>
            </a:endParaRPr>
          </a:p>
          <a:p>
            <a:r>
              <a:rPr lang="en-US" sz="2000" dirty="0">
                <a:latin typeface="Tahoma" charset="0"/>
              </a:rPr>
              <a:t>Each read should receive the value last written by anyone</a:t>
            </a:r>
          </a:p>
          <a:p>
            <a:pPr lvl="1"/>
            <a:r>
              <a:rPr lang="en-US" sz="2000" dirty="0">
                <a:latin typeface="Tahoma" charset="0"/>
                <a:ea typeface="ＭＳ Ｐゴシック" charset="0"/>
              </a:rPr>
              <a:t>This requires synchronization (what does last written mean?)</a:t>
            </a:r>
          </a:p>
          <a:p>
            <a:r>
              <a:rPr lang="en-US" sz="2000" dirty="0">
                <a:latin typeface="Tahoma" charset="0"/>
              </a:rPr>
              <a:t>What if </a:t>
            </a:r>
            <a:r>
              <a:rPr lang="en-US" sz="2000" dirty="0" err="1">
                <a:latin typeface="Tahoma" charset="0"/>
              </a:rPr>
              <a:t>Mem</a:t>
            </a:r>
            <a:r>
              <a:rPr lang="en-US" sz="2000" dirty="0">
                <a:latin typeface="Tahoma" charset="0"/>
              </a:rPr>
              <a:t>[A] is cached (at either end)?</a:t>
            </a:r>
          </a:p>
        </p:txBody>
      </p:sp>
      <p:sp>
        <p:nvSpPr>
          <p:cNvPr id="5" name="TextBox 4"/>
          <p:cNvSpPr txBox="1">
            <a:spLocks noChangeArrowheads="1"/>
          </p:cNvSpPr>
          <p:nvPr/>
        </p:nvSpPr>
        <p:spPr bwMode="auto">
          <a:xfrm>
            <a:off x="1109663" y="2919413"/>
            <a:ext cx="137001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u="sng">
                <a:solidFill>
                  <a:srgbClr val="000000"/>
                </a:solidFill>
                <a:latin typeface="Tahoma" charset="0"/>
              </a:rPr>
              <a:t>Proc 0</a:t>
            </a:r>
          </a:p>
          <a:p>
            <a:pPr eaLnBrk="1" hangingPunct="1"/>
            <a:r>
              <a:rPr lang="en-US" sz="1800">
                <a:solidFill>
                  <a:srgbClr val="000000"/>
                </a:solidFill>
                <a:latin typeface="Courier" charset="0"/>
              </a:rPr>
              <a:t>Mem[A] = 1</a:t>
            </a:r>
          </a:p>
        </p:txBody>
      </p:sp>
      <p:sp>
        <p:nvSpPr>
          <p:cNvPr id="6" name="TextBox 5"/>
          <p:cNvSpPr txBox="1">
            <a:spLocks noChangeArrowheads="1"/>
          </p:cNvSpPr>
          <p:nvPr/>
        </p:nvSpPr>
        <p:spPr bwMode="auto">
          <a:xfrm>
            <a:off x="4505325" y="2919413"/>
            <a:ext cx="1519238"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u="sng">
                <a:solidFill>
                  <a:srgbClr val="000000"/>
                </a:solidFill>
                <a:latin typeface="Tahoma" charset="0"/>
              </a:rPr>
              <a:t>Proc 1</a:t>
            </a:r>
          </a:p>
          <a:p>
            <a:pPr eaLnBrk="1" hangingPunct="1"/>
            <a:r>
              <a:rPr lang="en-US" sz="1800">
                <a:solidFill>
                  <a:srgbClr val="000000"/>
                </a:solidFill>
                <a:latin typeface="Courier" charset="0"/>
              </a:rPr>
              <a:t>…</a:t>
            </a:r>
          </a:p>
          <a:p>
            <a:pPr eaLnBrk="1" hangingPunct="1"/>
            <a:endParaRPr lang="en-US" sz="1800" i="1" u="sng">
              <a:solidFill>
                <a:srgbClr val="000000"/>
              </a:solidFill>
              <a:latin typeface="Courier" charset="0"/>
            </a:endParaRPr>
          </a:p>
          <a:p>
            <a:pPr eaLnBrk="1" hangingPunct="1"/>
            <a:r>
              <a:rPr lang="en-US" sz="1800">
                <a:solidFill>
                  <a:srgbClr val="000000"/>
                </a:solidFill>
                <a:latin typeface="Courier" charset="0"/>
              </a:rPr>
              <a:t>Print Mem[A]</a:t>
            </a:r>
          </a:p>
        </p:txBody>
      </p:sp>
      <p:cxnSp>
        <p:nvCxnSpPr>
          <p:cNvPr id="8" name="Straight Connector 7"/>
          <p:cNvCxnSpPr>
            <a:cxnSpLocks noChangeShapeType="1"/>
          </p:cNvCxnSpPr>
          <p:nvPr/>
        </p:nvCxnSpPr>
        <p:spPr bwMode="auto">
          <a:xfrm>
            <a:off x="1208088" y="3768725"/>
            <a:ext cx="5041900" cy="15875"/>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cxnSp>
      <p:cxnSp>
        <p:nvCxnSpPr>
          <p:cNvPr id="10" name="Straight Connector 9"/>
          <p:cNvCxnSpPr>
            <a:cxnSpLocks noChangeShapeType="1"/>
          </p:cNvCxnSpPr>
          <p:nvPr/>
        </p:nvCxnSpPr>
        <p:spPr bwMode="auto">
          <a:xfrm>
            <a:off x="2692400" y="3370263"/>
            <a:ext cx="1812925" cy="574675"/>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p:cNvSpPr>
          <p:nvPr>
            <p:ph type="title"/>
          </p:nvPr>
        </p:nvSpPr>
        <p:spPr/>
        <p:txBody>
          <a:bodyPr/>
          <a:lstStyle/>
          <a:p>
            <a:r>
              <a:rPr lang="en-US">
                <a:latin typeface="Garamond" charset="0"/>
                <a:ea typeface="ＭＳ Ｐゴシック" charset="0"/>
                <a:cs typeface="ＭＳ Ｐゴシック" charset="0"/>
              </a:rPr>
              <a:t>Cache Coherence </a:t>
            </a:r>
          </a:p>
        </p:txBody>
      </p:sp>
      <p:sp>
        <p:nvSpPr>
          <p:cNvPr id="123906" name="Content Placeholder 2"/>
          <p:cNvSpPr>
            <a:spLocks noGrp="1"/>
          </p:cNvSpPr>
          <p:nvPr>
            <p:ph idx="1"/>
          </p:nvPr>
        </p:nvSpPr>
        <p:spPr>
          <a:xfrm>
            <a:off x="457200" y="1295400"/>
            <a:ext cx="8229600" cy="4373563"/>
          </a:xfrm>
        </p:spPr>
        <p:txBody>
          <a:bodyPr/>
          <a:lstStyle/>
          <a:p>
            <a:r>
              <a:rPr lang="en-US">
                <a:latin typeface="Tahoma" charset="0"/>
                <a:ea typeface="ＭＳ Ｐゴシック" charset="0"/>
                <a:cs typeface="ＭＳ Ｐゴシック" charset="0"/>
              </a:rPr>
              <a:t>Basic question: </a:t>
            </a:r>
            <a:r>
              <a:rPr lang="en-US">
                <a:solidFill>
                  <a:srgbClr val="0000FF"/>
                </a:solidFill>
                <a:latin typeface="Tahoma" charset="0"/>
                <a:ea typeface="ＭＳ Ｐゴシック" charset="0"/>
                <a:cs typeface="ＭＳ Ｐゴシック" charset="0"/>
              </a:rPr>
              <a:t>If multiple processors cache the same block, how do they ensure they all see a consistent state?</a:t>
            </a:r>
          </a:p>
        </p:txBody>
      </p:sp>
      <p:sp>
        <p:nvSpPr>
          <p:cNvPr id="123908" name="Oval 3"/>
          <p:cNvSpPr>
            <a:spLocks noChangeArrowheads="1"/>
          </p:cNvSpPr>
          <p:nvPr/>
        </p:nvSpPr>
        <p:spPr bwMode="auto">
          <a:xfrm>
            <a:off x="5645150" y="2076450"/>
            <a:ext cx="749300" cy="74930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cs typeface="Arial" charset="0"/>
            </a:endParaRPr>
          </a:p>
        </p:txBody>
      </p:sp>
      <p:sp>
        <p:nvSpPr>
          <p:cNvPr id="123909" name="Rectangle 4"/>
          <p:cNvSpPr>
            <a:spLocks noChangeArrowheads="1"/>
          </p:cNvSpPr>
          <p:nvPr/>
        </p:nvSpPr>
        <p:spPr bwMode="auto">
          <a:xfrm>
            <a:off x="5568950" y="3067050"/>
            <a:ext cx="901700" cy="749300"/>
          </a:xfrm>
          <a:prstGeom prst="rect">
            <a:avLst/>
          </a:prstGeom>
          <a:solidFill>
            <a:schemeClr val="bg1"/>
          </a:solidFill>
          <a:ln w="12700">
            <a:solidFill>
              <a:schemeClr val="tx1"/>
            </a:solidFill>
            <a:miter lim="800000"/>
            <a:headEnd/>
            <a:tailEnd/>
          </a:ln>
        </p:spPr>
        <p:txBody>
          <a:bodyPr wrap="none" anchor="ctr"/>
          <a:lstStyle/>
          <a:p>
            <a:endParaRPr lang="en-US">
              <a:solidFill>
                <a:srgbClr val="000000"/>
              </a:solidFill>
              <a:cs typeface="Arial" charset="0"/>
            </a:endParaRPr>
          </a:p>
        </p:txBody>
      </p:sp>
      <p:sp>
        <p:nvSpPr>
          <p:cNvPr id="123910" name="Line 5"/>
          <p:cNvSpPr>
            <a:spLocks noChangeShapeType="1"/>
          </p:cNvSpPr>
          <p:nvPr/>
        </p:nvSpPr>
        <p:spPr bwMode="auto">
          <a:xfrm>
            <a:off x="6019800" y="2838450"/>
            <a:ext cx="0" cy="2159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3911" name="Line 6"/>
          <p:cNvSpPr>
            <a:spLocks noChangeShapeType="1"/>
          </p:cNvSpPr>
          <p:nvPr/>
        </p:nvSpPr>
        <p:spPr bwMode="auto">
          <a:xfrm>
            <a:off x="6019800" y="3829050"/>
            <a:ext cx="0" cy="3683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3912" name="Oval 7"/>
          <p:cNvSpPr>
            <a:spLocks noChangeArrowheads="1"/>
          </p:cNvSpPr>
          <p:nvPr/>
        </p:nvSpPr>
        <p:spPr bwMode="auto">
          <a:xfrm>
            <a:off x="2978150" y="2076450"/>
            <a:ext cx="749300" cy="74930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cs typeface="Arial" charset="0"/>
            </a:endParaRPr>
          </a:p>
        </p:txBody>
      </p:sp>
      <p:sp>
        <p:nvSpPr>
          <p:cNvPr id="123913" name="Rectangle 8"/>
          <p:cNvSpPr>
            <a:spLocks noChangeArrowheads="1"/>
          </p:cNvSpPr>
          <p:nvPr/>
        </p:nvSpPr>
        <p:spPr bwMode="auto">
          <a:xfrm>
            <a:off x="2901950" y="3067050"/>
            <a:ext cx="901700" cy="749300"/>
          </a:xfrm>
          <a:prstGeom prst="rect">
            <a:avLst/>
          </a:prstGeom>
          <a:solidFill>
            <a:schemeClr val="bg1"/>
          </a:solidFill>
          <a:ln w="12700">
            <a:solidFill>
              <a:schemeClr val="tx1"/>
            </a:solidFill>
            <a:miter lim="800000"/>
            <a:headEnd/>
            <a:tailEnd/>
          </a:ln>
        </p:spPr>
        <p:txBody>
          <a:bodyPr wrap="none" anchor="ctr"/>
          <a:lstStyle/>
          <a:p>
            <a:endParaRPr lang="en-US">
              <a:solidFill>
                <a:srgbClr val="000000"/>
              </a:solidFill>
              <a:cs typeface="Arial" charset="0"/>
            </a:endParaRPr>
          </a:p>
        </p:txBody>
      </p:sp>
      <p:sp>
        <p:nvSpPr>
          <p:cNvPr id="123914" name="Line 9"/>
          <p:cNvSpPr>
            <a:spLocks noChangeShapeType="1"/>
          </p:cNvSpPr>
          <p:nvPr/>
        </p:nvSpPr>
        <p:spPr bwMode="auto">
          <a:xfrm>
            <a:off x="3352800" y="2838450"/>
            <a:ext cx="0" cy="2159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3915" name="Line 10"/>
          <p:cNvSpPr>
            <a:spLocks noChangeShapeType="1"/>
          </p:cNvSpPr>
          <p:nvPr/>
        </p:nvSpPr>
        <p:spPr bwMode="auto">
          <a:xfrm>
            <a:off x="3352800" y="3829050"/>
            <a:ext cx="0" cy="3683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3916" name="Rectangle 11"/>
          <p:cNvSpPr>
            <a:spLocks noChangeArrowheads="1"/>
          </p:cNvSpPr>
          <p:nvPr/>
        </p:nvSpPr>
        <p:spPr bwMode="auto">
          <a:xfrm>
            <a:off x="3060700" y="5207000"/>
            <a:ext cx="3556000" cy="1193800"/>
          </a:xfrm>
          <a:prstGeom prst="rect">
            <a:avLst/>
          </a:prstGeom>
          <a:solidFill>
            <a:schemeClr val="bg1"/>
          </a:solidFill>
          <a:ln w="25400">
            <a:solidFill>
              <a:schemeClr val="tx1"/>
            </a:solidFill>
            <a:miter lim="800000"/>
            <a:headEnd/>
            <a:tailEnd/>
          </a:ln>
        </p:spPr>
        <p:txBody>
          <a:bodyPr wrap="none" anchor="ctr"/>
          <a:lstStyle/>
          <a:p>
            <a:endParaRPr lang="en-US">
              <a:solidFill>
                <a:srgbClr val="000000"/>
              </a:solidFill>
              <a:cs typeface="Arial" charset="0"/>
            </a:endParaRPr>
          </a:p>
        </p:txBody>
      </p:sp>
      <p:sp>
        <p:nvSpPr>
          <p:cNvPr id="123917" name="Rectangle 12"/>
          <p:cNvSpPr>
            <a:spLocks noChangeArrowheads="1"/>
          </p:cNvSpPr>
          <p:nvPr/>
        </p:nvSpPr>
        <p:spPr bwMode="auto">
          <a:xfrm>
            <a:off x="3663950" y="5710237"/>
            <a:ext cx="901700" cy="63500"/>
          </a:xfrm>
          <a:prstGeom prst="rect">
            <a:avLst/>
          </a:prstGeom>
          <a:solidFill>
            <a:schemeClr val="accent2"/>
          </a:solidFill>
          <a:ln w="12700">
            <a:solidFill>
              <a:schemeClr val="accent2"/>
            </a:solidFill>
            <a:miter lim="800000"/>
            <a:headEnd/>
            <a:tailEnd/>
          </a:ln>
        </p:spPr>
        <p:txBody>
          <a:bodyPr wrap="none" anchor="ctr"/>
          <a:lstStyle/>
          <a:p>
            <a:endParaRPr lang="en-US">
              <a:solidFill>
                <a:srgbClr val="000000"/>
              </a:solidFill>
              <a:cs typeface="Arial" charset="0"/>
            </a:endParaRPr>
          </a:p>
        </p:txBody>
      </p:sp>
      <p:sp>
        <p:nvSpPr>
          <p:cNvPr id="123918" name="Rectangle 13"/>
          <p:cNvSpPr>
            <a:spLocks noChangeArrowheads="1"/>
          </p:cNvSpPr>
          <p:nvPr/>
        </p:nvSpPr>
        <p:spPr bwMode="auto">
          <a:xfrm>
            <a:off x="3109913" y="2278062"/>
            <a:ext cx="460375"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P1</a:t>
            </a:r>
          </a:p>
        </p:txBody>
      </p:sp>
      <p:sp>
        <p:nvSpPr>
          <p:cNvPr id="123919" name="Rectangle 14"/>
          <p:cNvSpPr>
            <a:spLocks noChangeArrowheads="1"/>
          </p:cNvSpPr>
          <p:nvPr/>
        </p:nvSpPr>
        <p:spPr bwMode="auto">
          <a:xfrm>
            <a:off x="5776913" y="2276475"/>
            <a:ext cx="460375"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P2</a:t>
            </a:r>
          </a:p>
        </p:txBody>
      </p:sp>
      <p:sp>
        <p:nvSpPr>
          <p:cNvPr id="123920" name="Rectangle 15"/>
          <p:cNvSpPr>
            <a:spLocks noChangeArrowheads="1"/>
          </p:cNvSpPr>
          <p:nvPr/>
        </p:nvSpPr>
        <p:spPr bwMode="auto">
          <a:xfrm>
            <a:off x="3414713" y="5554662"/>
            <a:ext cx="295275"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x</a:t>
            </a:r>
          </a:p>
        </p:txBody>
      </p:sp>
      <p:sp>
        <p:nvSpPr>
          <p:cNvPr id="123921" name="AutoShape 16"/>
          <p:cNvSpPr>
            <a:spLocks noChangeArrowheads="1"/>
          </p:cNvSpPr>
          <p:nvPr/>
        </p:nvSpPr>
        <p:spPr bwMode="auto">
          <a:xfrm>
            <a:off x="2749550" y="4210050"/>
            <a:ext cx="4025900" cy="596900"/>
          </a:xfrm>
          <a:prstGeom prst="roundRect">
            <a:avLst>
              <a:gd name="adj" fmla="val 12495"/>
            </a:avLst>
          </a:prstGeom>
          <a:solidFill>
            <a:schemeClr val="bg1"/>
          </a:solidFill>
          <a:ln w="12700">
            <a:solidFill>
              <a:schemeClr val="tx1"/>
            </a:solidFill>
            <a:round/>
            <a:headEnd/>
            <a:tailEnd/>
          </a:ln>
        </p:spPr>
        <p:txBody>
          <a:bodyPr wrap="none" anchor="ctr"/>
          <a:lstStyle/>
          <a:p>
            <a:endParaRPr lang="en-US">
              <a:solidFill>
                <a:srgbClr val="000000"/>
              </a:solidFill>
              <a:cs typeface="Arial" charset="0"/>
            </a:endParaRPr>
          </a:p>
        </p:txBody>
      </p:sp>
      <p:sp>
        <p:nvSpPr>
          <p:cNvPr id="123922" name="Rectangle 17"/>
          <p:cNvSpPr>
            <a:spLocks noChangeArrowheads="1"/>
          </p:cNvSpPr>
          <p:nvPr/>
        </p:nvSpPr>
        <p:spPr bwMode="auto">
          <a:xfrm>
            <a:off x="3338513" y="4333875"/>
            <a:ext cx="2644775"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Interconnection Network</a:t>
            </a:r>
          </a:p>
        </p:txBody>
      </p:sp>
      <p:sp>
        <p:nvSpPr>
          <p:cNvPr id="123923" name="Line 18"/>
          <p:cNvSpPr>
            <a:spLocks noChangeShapeType="1"/>
          </p:cNvSpPr>
          <p:nvPr/>
        </p:nvSpPr>
        <p:spPr bwMode="auto">
          <a:xfrm>
            <a:off x="4648200" y="4819650"/>
            <a:ext cx="0" cy="3683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3924" name="Rectangle 19"/>
          <p:cNvSpPr>
            <a:spLocks noChangeArrowheads="1"/>
          </p:cNvSpPr>
          <p:nvPr/>
        </p:nvSpPr>
        <p:spPr bwMode="auto">
          <a:xfrm>
            <a:off x="3948113" y="6010275"/>
            <a:ext cx="1565275"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Main Memory</a:t>
            </a:r>
          </a:p>
        </p:txBody>
      </p:sp>
      <p:sp>
        <p:nvSpPr>
          <p:cNvPr id="123925" name="TextBox 21"/>
          <p:cNvSpPr txBox="1">
            <a:spLocks noChangeArrowheads="1"/>
          </p:cNvSpPr>
          <p:nvPr/>
        </p:nvSpPr>
        <p:spPr bwMode="auto">
          <a:xfrm>
            <a:off x="3738563" y="5405437"/>
            <a:ext cx="6985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cs typeface="Arial" charset="0"/>
              </a:rPr>
              <a:t>1000</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p:txBody>
          <a:bodyPr/>
          <a:lstStyle/>
          <a:p>
            <a:r>
              <a:rPr lang="en-US">
                <a:latin typeface="Garamond" charset="0"/>
                <a:ea typeface="ＭＳ Ｐゴシック" charset="0"/>
                <a:cs typeface="ＭＳ Ｐゴシック" charset="0"/>
              </a:rPr>
              <a:t>The Cache Coherence Problem</a:t>
            </a:r>
          </a:p>
        </p:txBody>
      </p:sp>
      <p:sp>
        <p:nvSpPr>
          <p:cNvPr id="124930" name="Content Placeholder 2"/>
          <p:cNvSpPr>
            <a:spLocks noGrp="1"/>
          </p:cNvSpPr>
          <p:nvPr>
            <p:ph idx="1"/>
          </p:nvPr>
        </p:nvSpPr>
        <p:spPr/>
        <p:txBody>
          <a:bodyPr/>
          <a:lstStyle/>
          <a:p>
            <a:endParaRPr lang="en-US">
              <a:latin typeface="Tahoma" charset="0"/>
              <a:ea typeface="ＭＳ Ｐゴシック" charset="0"/>
              <a:cs typeface="ＭＳ Ｐゴシック" charset="0"/>
            </a:endParaRPr>
          </a:p>
        </p:txBody>
      </p:sp>
      <p:sp>
        <p:nvSpPr>
          <p:cNvPr id="124932" name="Oval 3"/>
          <p:cNvSpPr>
            <a:spLocks noChangeArrowheads="1"/>
          </p:cNvSpPr>
          <p:nvPr/>
        </p:nvSpPr>
        <p:spPr bwMode="auto">
          <a:xfrm>
            <a:off x="5645150" y="1606550"/>
            <a:ext cx="749300" cy="74930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cs typeface="Arial" charset="0"/>
            </a:endParaRPr>
          </a:p>
        </p:txBody>
      </p:sp>
      <p:sp>
        <p:nvSpPr>
          <p:cNvPr id="124933" name="Rectangle 4"/>
          <p:cNvSpPr>
            <a:spLocks noChangeArrowheads="1"/>
          </p:cNvSpPr>
          <p:nvPr/>
        </p:nvSpPr>
        <p:spPr bwMode="auto">
          <a:xfrm>
            <a:off x="5568950" y="2597150"/>
            <a:ext cx="901700" cy="749300"/>
          </a:xfrm>
          <a:prstGeom prst="rect">
            <a:avLst/>
          </a:prstGeom>
          <a:solidFill>
            <a:schemeClr val="bg1"/>
          </a:solidFill>
          <a:ln w="12700">
            <a:solidFill>
              <a:schemeClr val="tx1"/>
            </a:solidFill>
            <a:miter lim="800000"/>
            <a:headEnd/>
            <a:tailEnd/>
          </a:ln>
        </p:spPr>
        <p:txBody>
          <a:bodyPr wrap="none" anchor="ctr"/>
          <a:lstStyle/>
          <a:p>
            <a:endParaRPr lang="en-US">
              <a:solidFill>
                <a:srgbClr val="000000"/>
              </a:solidFill>
              <a:cs typeface="Arial" charset="0"/>
            </a:endParaRPr>
          </a:p>
        </p:txBody>
      </p:sp>
      <p:sp>
        <p:nvSpPr>
          <p:cNvPr id="124934" name="Line 5"/>
          <p:cNvSpPr>
            <a:spLocks noChangeShapeType="1"/>
          </p:cNvSpPr>
          <p:nvPr/>
        </p:nvSpPr>
        <p:spPr bwMode="auto">
          <a:xfrm>
            <a:off x="6019800" y="2368550"/>
            <a:ext cx="0" cy="2159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4935" name="Line 6"/>
          <p:cNvSpPr>
            <a:spLocks noChangeShapeType="1"/>
          </p:cNvSpPr>
          <p:nvPr/>
        </p:nvSpPr>
        <p:spPr bwMode="auto">
          <a:xfrm>
            <a:off x="6019800" y="3359150"/>
            <a:ext cx="0" cy="3683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4936" name="Oval 7"/>
          <p:cNvSpPr>
            <a:spLocks noChangeArrowheads="1"/>
          </p:cNvSpPr>
          <p:nvPr/>
        </p:nvSpPr>
        <p:spPr bwMode="auto">
          <a:xfrm>
            <a:off x="2978150" y="1606550"/>
            <a:ext cx="749300" cy="74930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cs typeface="Arial" charset="0"/>
            </a:endParaRPr>
          </a:p>
        </p:txBody>
      </p:sp>
      <p:sp>
        <p:nvSpPr>
          <p:cNvPr id="124937" name="Rectangle 8"/>
          <p:cNvSpPr>
            <a:spLocks noChangeArrowheads="1"/>
          </p:cNvSpPr>
          <p:nvPr/>
        </p:nvSpPr>
        <p:spPr bwMode="auto">
          <a:xfrm>
            <a:off x="2901950" y="2597150"/>
            <a:ext cx="901700" cy="749300"/>
          </a:xfrm>
          <a:prstGeom prst="rect">
            <a:avLst/>
          </a:prstGeom>
          <a:solidFill>
            <a:schemeClr val="bg1"/>
          </a:solidFill>
          <a:ln w="12700">
            <a:solidFill>
              <a:schemeClr val="tx1"/>
            </a:solidFill>
            <a:miter lim="800000"/>
            <a:headEnd/>
            <a:tailEnd/>
          </a:ln>
        </p:spPr>
        <p:txBody>
          <a:bodyPr wrap="none" anchor="ctr"/>
          <a:lstStyle/>
          <a:p>
            <a:endParaRPr lang="en-US">
              <a:solidFill>
                <a:srgbClr val="000000"/>
              </a:solidFill>
              <a:cs typeface="Arial" charset="0"/>
            </a:endParaRPr>
          </a:p>
        </p:txBody>
      </p:sp>
      <p:sp>
        <p:nvSpPr>
          <p:cNvPr id="124938" name="Line 9"/>
          <p:cNvSpPr>
            <a:spLocks noChangeShapeType="1"/>
          </p:cNvSpPr>
          <p:nvPr/>
        </p:nvSpPr>
        <p:spPr bwMode="auto">
          <a:xfrm>
            <a:off x="3352800" y="2368550"/>
            <a:ext cx="0" cy="2159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4939" name="Line 10"/>
          <p:cNvSpPr>
            <a:spLocks noChangeShapeType="1"/>
          </p:cNvSpPr>
          <p:nvPr/>
        </p:nvSpPr>
        <p:spPr bwMode="auto">
          <a:xfrm>
            <a:off x="3352800" y="3359150"/>
            <a:ext cx="0" cy="3683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4940" name="Rectangle 11"/>
          <p:cNvSpPr>
            <a:spLocks noChangeArrowheads="1"/>
          </p:cNvSpPr>
          <p:nvPr/>
        </p:nvSpPr>
        <p:spPr bwMode="auto">
          <a:xfrm>
            <a:off x="3060700" y="4737100"/>
            <a:ext cx="3556000" cy="1193800"/>
          </a:xfrm>
          <a:prstGeom prst="rect">
            <a:avLst/>
          </a:prstGeom>
          <a:solidFill>
            <a:schemeClr val="bg1"/>
          </a:solidFill>
          <a:ln w="25400">
            <a:solidFill>
              <a:schemeClr val="tx1"/>
            </a:solidFill>
            <a:miter lim="800000"/>
            <a:headEnd/>
            <a:tailEnd/>
          </a:ln>
        </p:spPr>
        <p:txBody>
          <a:bodyPr wrap="none" anchor="ctr"/>
          <a:lstStyle/>
          <a:p>
            <a:endParaRPr lang="en-US">
              <a:solidFill>
                <a:srgbClr val="000000"/>
              </a:solidFill>
              <a:cs typeface="Arial" charset="0"/>
            </a:endParaRPr>
          </a:p>
        </p:txBody>
      </p:sp>
      <p:sp>
        <p:nvSpPr>
          <p:cNvPr id="124941" name="Rectangle 12"/>
          <p:cNvSpPr>
            <a:spLocks noChangeArrowheads="1"/>
          </p:cNvSpPr>
          <p:nvPr/>
        </p:nvSpPr>
        <p:spPr bwMode="auto">
          <a:xfrm>
            <a:off x="3663950" y="5240338"/>
            <a:ext cx="901700" cy="63500"/>
          </a:xfrm>
          <a:prstGeom prst="rect">
            <a:avLst/>
          </a:prstGeom>
          <a:solidFill>
            <a:schemeClr val="accent2"/>
          </a:solidFill>
          <a:ln w="12700">
            <a:solidFill>
              <a:schemeClr val="accent2"/>
            </a:solidFill>
            <a:miter lim="800000"/>
            <a:headEnd/>
            <a:tailEnd/>
          </a:ln>
        </p:spPr>
        <p:txBody>
          <a:bodyPr wrap="none" anchor="ctr"/>
          <a:lstStyle/>
          <a:p>
            <a:endParaRPr lang="en-US">
              <a:solidFill>
                <a:srgbClr val="000000"/>
              </a:solidFill>
              <a:cs typeface="Arial" charset="0"/>
            </a:endParaRPr>
          </a:p>
        </p:txBody>
      </p:sp>
      <p:sp>
        <p:nvSpPr>
          <p:cNvPr id="124942" name="Rectangle 13"/>
          <p:cNvSpPr>
            <a:spLocks noChangeArrowheads="1"/>
          </p:cNvSpPr>
          <p:nvPr/>
        </p:nvSpPr>
        <p:spPr bwMode="auto">
          <a:xfrm>
            <a:off x="3109913" y="1808163"/>
            <a:ext cx="460375"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P1</a:t>
            </a:r>
          </a:p>
        </p:txBody>
      </p:sp>
      <p:sp>
        <p:nvSpPr>
          <p:cNvPr id="124943" name="Rectangle 14"/>
          <p:cNvSpPr>
            <a:spLocks noChangeArrowheads="1"/>
          </p:cNvSpPr>
          <p:nvPr/>
        </p:nvSpPr>
        <p:spPr bwMode="auto">
          <a:xfrm>
            <a:off x="5776913" y="1806575"/>
            <a:ext cx="460375"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P2</a:t>
            </a:r>
          </a:p>
        </p:txBody>
      </p:sp>
      <p:sp>
        <p:nvSpPr>
          <p:cNvPr id="124944" name="Rectangle 15"/>
          <p:cNvSpPr>
            <a:spLocks noChangeArrowheads="1"/>
          </p:cNvSpPr>
          <p:nvPr/>
        </p:nvSpPr>
        <p:spPr bwMode="auto">
          <a:xfrm>
            <a:off x="3414713" y="5084763"/>
            <a:ext cx="295275"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x</a:t>
            </a:r>
          </a:p>
        </p:txBody>
      </p:sp>
      <p:sp>
        <p:nvSpPr>
          <p:cNvPr id="124945" name="AutoShape 16"/>
          <p:cNvSpPr>
            <a:spLocks noChangeArrowheads="1"/>
          </p:cNvSpPr>
          <p:nvPr/>
        </p:nvSpPr>
        <p:spPr bwMode="auto">
          <a:xfrm>
            <a:off x="2749550" y="3740150"/>
            <a:ext cx="4025900" cy="596900"/>
          </a:xfrm>
          <a:prstGeom prst="roundRect">
            <a:avLst>
              <a:gd name="adj" fmla="val 12495"/>
            </a:avLst>
          </a:prstGeom>
          <a:solidFill>
            <a:schemeClr val="bg1"/>
          </a:solidFill>
          <a:ln w="12700">
            <a:solidFill>
              <a:schemeClr val="tx1"/>
            </a:solidFill>
            <a:round/>
            <a:headEnd/>
            <a:tailEnd/>
          </a:ln>
        </p:spPr>
        <p:txBody>
          <a:bodyPr wrap="none" anchor="ctr"/>
          <a:lstStyle/>
          <a:p>
            <a:endParaRPr lang="en-US">
              <a:solidFill>
                <a:srgbClr val="000000"/>
              </a:solidFill>
              <a:cs typeface="Arial" charset="0"/>
            </a:endParaRPr>
          </a:p>
        </p:txBody>
      </p:sp>
      <p:sp>
        <p:nvSpPr>
          <p:cNvPr id="124946" name="Rectangle 17"/>
          <p:cNvSpPr>
            <a:spLocks noChangeArrowheads="1"/>
          </p:cNvSpPr>
          <p:nvPr/>
        </p:nvSpPr>
        <p:spPr bwMode="auto">
          <a:xfrm>
            <a:off x="3338513" y="3863975"/>
            <a:ext cx="2644775"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Interconnection Network</a:t>
            </a:r>
          </a:p>
        </p:txBody>
      </p:sp>
      <p:sp>
        <p:nvSpPr>
          <p:cNvPr id="124947" name="Line 18"/>
          <p:cNvSpPr>
            <a:spLocks noChangeShapeType="1"/>
          </p:cNvSpPr>
          <p:nvPr/>
        </p:nvSpPr>
        <p:spPr bwMode="auto">
          <a:xfrm>
            <a:off x="4648200" y="4349750"/>
            <a:ext cx="0" cy="3683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4948" name="Rectangle 19"/>
          <p:cNvSpPr>
            <a:spLocks noChangeArrowheads="1"/>
          </p:cNvSpPr>
          <p:nvPr/>
        </p:nvSpPr>
        <p:spPr bwMode="auto">
          <a:xfrm>
            <a:off x="3948113" y="5540375"/>
            <a:ext cx="1565275"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Main Memory</a:t>
            </a:r>
          </a:p>
        </p:txBody>
      </p:sp>
      <p:sp>
        <p:nvSpPr>
          <p:cNvPr id="124949" name="Rectangle 22"/>
          <p:cNvSpPr>
            <a:spLocks noChangeArrowheads="1"/>
          </p:cNvSpPr>
          <p:nvPr/>
        </p:nvSpPr>
        <p:spPr bwMode="auto">
          <a:xfrm>
            <a:off x="6851650" y="1851025"/>
            <a:ext cx="866775"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3B812F"/>
                </a:solidFill>
                <a:cs typeface="Arial" charset="0"/>
              </a:rPr>
              <a:t>ld r2, x</a:t>
            </a:r>
          </a:p>
        </p:txBody>
      </p:sp>
      <p:sp>
        <p:nvSpPr>
          <p:cNvPr id="124950" name="Rectangle 23"/>
          <p:cNvSpPr>
            <a:spLocks noChangeArrowheads="1"/>
          </p:cNvSpPr>
          <p:nvPr/>
        </p:nvSpPr>
        <p:spPr bwMode="auto">
          <a:xfrm>
            <a:off x="5584825" y="2908300"/>
            <a:ext cx="866775" cy="57150"/>
          </a:xfrm>
          <a:prstGeom prst="rect">
            <a:avLst/>
          </a:prstGeom>
          <a:solidFill>
            <a:schemeClr val="accent2"/>
          </a:solidFill>
          <a:ln w="12700">
            <a:solidFill>
              <a:schemeClr val="accent2"/>
            </a:solidFill>
            <a:miter lim="800000"/>
            <a:headEnd/>
            <a:tailEnd/>
          </a:ln>
        </p:spPr>
        <p:txBody>
          <a:bodyPr wrap="none" anchor="ctr"/>
          <a:lstStyle/>
          <a:p>
            <a:endParaRPr lang="en-US">
              <a:solidFill>
                <a:srgbClr val="000000"/>
              </a:solidFill>
              <a:cs typeface="Arial" charset="0"/>
            </a:endParaRPr>
          </a:p>
        </p:txBody>
      </p:sp>
      <p:sp>
        <p:nvSpPr>
          <p:cNvPr id="124951" name="TextBox 23"/>
          <p:cNvSpPr txBox="1">
            <a:spLocks noChangeArrowheads="1"/>
          </p:cNvSpPr>
          <p:nvPr/>
        </p:nvSpPr>
        <p:spPr bwMode="auto">
          <a:xfrm>
            <a:off x="3738563" y="4933950"/>
            <a:ext cx="6985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cs typeface="Arial" charset="0"/>
              </a:rPr>
              <a:t>1000</a:t>
            </a:r>
          </a:p>
        </p:txBody>
      </p:sp>
      <p:sp>
        <p:nvSpPr>
          <p:cNvPr id="124952" name="TextBox 24"/>
          <p:cNvSpPr txBox="1">
            <a:spLocks noChangeArrowheads="1"/>
          </p:cNvSpPr>
          <p:nvPr/>
        </p:nvSpPr>
        <p:spPr bwMode="auto">
          <a:xfrm>
            <a:off x="5641975" y="2597150"/>
            <a:ext cx="6969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cs typeface="Arial" charset="0"/>
              </a:rPr>
              <a:t>1000</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1"/>
          <p:cNvSpPr>
            <a:spLocks noGrp="1"/>
          </p:cNvSpPr>
          <p:nvPr>
            <p:ph type="title"/>
          </p:nvPr>
        </p:nvSpPr>
        <p:spPr/>
        <p:txBody>
          <a:bodyPr/>
          <a:lstStyle/>
          <a:p>
            <a:r>
              <a:rPr lang="en-US">
                <a:latin typeface="Garamond" charset="0"/>
                <a:ea typeface="ＭＳ Ｐゴシック" charset="0"/>
                <a:cs typeface="ＭＳ Ｐゴシック" charset="0"/>
              </a:rPr>
              <a:t>The Cache Coherence Problem</a:t>
            </a:r>
          </a:p>
        </p:txBody>
      </p:sp>
      <p:sp>
        <p:nvSpPr>
          <p:cNvPr id="125954" name="Content Placeholder 2"/>
          <p:cNvSpPr>
            <a:spLocks noGrp="1"/>
          </p:cNvSpPr>
          <p:nvPr>
            <p:ph idx="1"/>
          </p:nvPr>
        </p:nvSpPr>
        <p:spPr/>
        <p:txBody>
          <a:bodyPr/>
          <a:lstStyle/>
          <a:p>
            <a:endParaRPr lang="en-US">
              <a:latin typeface="Tahoma" charset="0"/>
              <a:ea typeface="ＭＳ Ｐゴシック" charset="0"/>
              <a:cs typeface="ＭＳ Ｐゴシック" charset="0"/>
            </a:endParaRPr>
          </a:p>
        </p:txBody>
      </p:sp>
      <p:sp>
        <p:nvSpPr>
          <p:cNvPr id="125956" name="Oval 3"/>
          <p:cNvSpPr>
            <a:spLocks noChangeArrowheads="1"/>
          </p:cNvSpPr>
          <p:nvPr/>
        </p:nvSpPr>
        <p:spPr bwMode="auto">
          <a:xfrm>
            <a:off x="5645150" y="1606550"/>
            <a:ext cx="749300" cy="74930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cs typeface="Arial" charset="0"/>
            </a:endParaRPr>
          </a:p>
        </p:txBody>
      </p:sp>
      <p:sp>
        <p:nvSpPr>
          <p:cNvPr id="125957" name="Rectangle 4"/>
          <p:cNvSpPr>
            <a:spLocks noChangeArrowheads="1"/>
          </p:cNvSpPr>
          <p:nvPr/>
        </p:nvSpPr>
        <p:spPr bwMode="auto">
          <a:xfrm>
            <a:off x="5568950" y="2597150"/>
            <a:ext cx="901700" cy="749300"/>
          </a:xfrm>
          <a:prstGeom prst="rect">
            <a:avLst/>
          </a:prstGeom>
          <a:solidFill>
            <a:schemeClr val="bg1"/>
          </a:solidFill>
          <a:ln w="12700">
            <a:solidFill>
              <a:schemeClr val="tx1"/>
            </a:solidFill>
            <a:miter lim="800000"/>
            <a:headEnd/>
            <a:tailEnd/>
          </a:ln>
        </p:spPr>
        <p:txBody>
          <a:bodyPr wrap="none" anchor="ctr"/>
          <a:lstStyle/>
          <a:p>
            <a:endParaRPr lang="en-US">
              <a:solidFill>
                <a:srgbClr val="000000"/>
              </a:solidFill>
              <a:cs typeface="Arial" charset="0"/>
            </a:endParaRPr>
          </a:p>
        </p:txBody>
      </p:sp>
      <p:sp>
        <p:nvSpPr>
          <p:cNvPr id="125958" name="Line 5"/>
          <p:cNvSpPr>
            <a:spLocks noChangeShapeType="1"/>
          </p:cNvSpPr>
          <p:nvPr/>
        </p:nvSpPr>
        <p:spPr bwMode="auto">
          <a:xfrm>
            <a:off x="6019800" y="2368550"/>
            <a:ext cx="0" cy="2159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5959" name="Line 6"/>
          <p:cNvSpPr>
            <a:spLocks noChangeShapeType="1"/>
          </p:cNvSpPr>
          <p:nvPr/>
        </p:nvSpPr>
        <p:spPr bwMode="auto">
          <a:xfrm>
            <a:off x="6019800" y="3359150"/>
            <a:ext cx="0" cy="3683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5960" name="Oval 7"/>
          <p:cNvSpPr>
            <a:spLocks noChangeArrowheads="1"/>
          </p:cNvSpPr>
          <p:nvPr/>
        </p:nvSpPr>
        <p:spPr bwMode="auto">
          <a:xfrm>
            <a:off x="2978150" y="1606550"/>
            <a:ext cx="749300" cy="74930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cs typeface="Arial" charset="0"/>
            </a:endParaRPr>
          </a:p>
        </p:txBody>
      </p:sp>
      <p:sp>
        <p:nvSpPr>
          <p:cNvPr id="125961" name="Rectangle 8"/>
          <p:cNvSpPr>
            <a:spLocks noChangeArrowheads="1"/>
          </p:cNvSpPr>
          <p:nvPr/>
        </p:nvSpPr>
        <p:spPr bwMode="auto">
          <a:xfrm>
            <a:off x="2901950" y="2597150"/>
            <a:ext cx="901700" cy="749300"/>
          </a:xfrm>
          <a:prstGeom prst="rect">
            <a:avLst/>
          </a:prstGeom>
          <a:solidFill>
            <a:schemeClr val="bg1"/>
          </a:solidFill>
          <a:ln w="12700">
            <a:solidFill>
              <a:schemeClr val="tx1"/>
            </a:solidFill>
            <a:miter lim="800000"/>
            <a:headEnd/>
            <a:tailEnd/>
          </a:ln>
        </p:spPr>
        <p:txBody>
          <a:bodyPr wrap="none" anchor="ctr"/>
          <a:lstStyle/>
          <a:p>
            <a:endParaRPr lang="en-US">
              <a:solidFill>
                <a:srgbClr val="000000"/>
              </a:solidFill>
              <a:cs typeface="Arial" charset="0"/>
            </a:endParaRPr>
          </a:p>
        </p:txBody>
      </p:sp>
      <p:sp>
        <p:nvSpPr>
          <p:cNvPr id="125962" name="Line 9"/>
          <p:cNvSpPr>
            <a:spLocks noChangeShapeType="1"/>
          </p:cNvSpPr>
          <p:nvPr/>
        </p:nvSpPr>
        <p:spPr bwMode="auto">
          <a:xfrm>
            <a:off x="3352800" y="2368550"/>
            <a:ext cx="0" cy="2159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5963" name="Line 10"/>
          <p:cNvSpPr>
            <a:spLocks noChangeShapeType="1"/>
          </p:cNvSpPr>
          <p:nvPr/>
        </p:nvSpPr>
        <p:spPr bwMode="auto">
          <a:xfrm>
            <a:off x="3352800" y="3359150"/>
            <a:ext cx="0" cy="3683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5964" name="Rectangle 11"/>
          <p:cNvSpPr>
            <a:spLocks noChangeArrowheads="1"/>
          </p:cNvSpPr>
          <p:nvPr/>
        </p:nvSpPr>
        <p:spPr bwMode="auto">
          <a:xfrm>
            <a:off x="3060700" y="4737100"/>
            <a:ext cx="3556000" cy="1193800"/>
          </a:xfrm>
          <a:prstGeom prst="rect">
            <a:avLst/>
          </a:prstGeom>
          <a:solidFill>
            <a:schemeClr val="bg1"/>
          </a:solidFill>
          <a:ln w="25400">
            <a:solidFill>
              <a:schemeClr val="tx1"/>
            </a:solidFill>
            <a:miter lim="800000"/>
            <a:headEnd/>
            <a:tailEnd/>
          </a:ln>
        </p:spPr>
        <p:txBody>
          <a:bodyPr wrap="none" anchor="ctr"/>
          <a:lstStyle/>
          <a:p>
            <a:endParaRPr lang="en-US">
              <a:solidFill>
                <a:srgbClr val="000000"/>
              </a:solidFill>
              <a:cs typeface="Arial" charset="0"/>
            </a:endParaRPr>
          </a:p>
        </p:txBody>
      </p:sp>
      <p:sp>
        <p:nvSpPr>
          <p:cNvPr id="125965" name="Rectangle 12"/>
          <p:cNvSpPr>
            <a:spLocks noChangeArrowheads="1"/>
          </p:cNvSpPr>
          <p:nvPr/>
        </p:nvSpPr>
        <p:spPr bwMode="auto">
          <a:xfrm>
            <a:off x="3663950" y="5240338"/>
            <a:ext cx="901700" cy="63500"/>
          </a:xfrm>
          <a:prstGeom prst="rect">
            <a:avLst/>
          </a:prstGeom>
          <a:solidFill>
            <a:schemeClr val="accent2"/>
          </a:solidFill>
          <a:ln w="12700">
            <a:solidFill>
              <a:schemeClr val="accent2"/>
            </a:solidFill>
            <a:miter lim="800000"/>
            <a:headEnd/>
            <a:tailEnd/>
          </a:ln>
        </p:spPr>
        <p:txBody>
          <a:bodyPr wrap="none" anchor="ctr"/>
          <a:lstStyle/>
          <a:p>
            <a:endParaRPr lang="en-US">
              <a:solidFill>
                <a:srgbClr val="000000"/>
              </a:solidFill>
              <a:cs typeface="Arial" charset="0"/>
            </a:endParaRPr>
          </a:p>
        </p:txBody>
      </p:sp>
      <p:sp>
        <p:nvSpPr>
          <p:cNvPr id="125966" name="Rectangle 13"/>
          <p:cNvSpPr>
            <a:spLocks noChangeArrowheads="1"/>
          </p:cNvSpPr>
          <p:nvPr/>
        </p:nvSpPr>
        <p:spPr bwMode="auto">
          <a:xfrm>
            <a:off x="3109913" y="1808163"/>
            <a:ext cx="460375"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P1</a:t>
            </a:r>
          </a:p>
        </p:txBody>
      </p:sp>
      <p:sp>
        <p:nvSpPr>
          <p:cNvPr id="125967" name="Rectangle 14"/>
          <p:cNvSpPr>
            <a:spLocks noChangeArrowheads="1"/>
          </p:cNvSpPr>
          <p:nvPr/>
        </p:nvSpPr>
        <p:spPr bwMode="auto">
          <a:xfrm>
            <a:off x="5776913" y="1806575"/>
            <a:ext cx="460375"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P2</a:t>
            </a:r>
          </a:p>
        </p:txBody>
      </p:sp>
      <p:sp>
        <p:nvSpPr>
          <p:cNvPr id="125968" name="Rectangle 15"/>
          <p:cNvSpPr>
            <a:spLocks noChangeArrowheads="1"/>
          </p:cNvSpPr>
          <p:nvPr/>
        </p:nvSpPr>
        <p:spPr bwMode="auto">
          <a:xfrm>
            <a:off x="3414713" y="5084763"/>
            <a:ext cx="295275"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x</a:t>
            </a:r>
          </a:p>
        </p:txBody>
      </p:sp>
      <p:sp>
        <p:nvSpPr>
          <p:cNvPr id="125969" name="AutoShape 16"/>
          <p:cNvSpPr>
            <a:spLocks noChangeArrowheads="1"/>
          </p:cNvSpPr>
          <p:nvPr/>
        </p:nvSpPr>
        <p:spPr bwMode="auto">
          <a:xfrm>
            <a:off x="2749550" y="3740150"/>
            <a:ext cx="4025900" cy="596900"/>
          </a:xfrm>
          <a:prstGeom prst="roundRect">
            <a:avLst>
              <a:gd name="adj" fmla="val 12495"/>
            </a:avLst>
          </a:prstGeom>
          <a:solidFill>
            <a:schemeClr val="bg1"/>
          </a:solidFill>
          <a:ln w="12700">
            <a:solidFill>
              <a:schemeClr val="tx1"/>
            </a:solidFill>
            <a:round/>
            <a:headEnd/>
            <a:tailEnd/>
          </a:ln>
        </p:spPr>
        <p:txBody>
          <a:bodyPr wrap="none" anchor="ctr"/>
          <a:lstStyle/>
          <a:p>
            <a:endParaRPr lang="en-US">
              <a:solidFill>
                <a:srgbClr val="000000"/>
              </a:solidFill>
              <a:cs typeface="Arial" charset="0"/>
            </a:endParaRPr>
          </a:p>
        </p:txBody>
      </p:sp>
      <p:sp>
        <p:nvSpPr>
          <p:cNvPr id="125970" name="Rectangle 17"/>
          <p:cNvSpPr>
            <a:spLocks noChangeArrowheads="1"/>
          </p:cNvSpPr>
          <p:nvPr/>
        </p:nvSpPr>
        <p:spPr bwMode="auto">
          <a:xfrm>
            <a:off x="3338513" y="3863975"/>
            <a:ext cx="2644775"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Interconnection Network</a:t>
            </a:r>
          </a:p>
        </p:txBody>
      </p:sp>
      <p:sp>
        <p:nvSpPr>
          <p:cNvPr id="125971" name="Line 18"/>
          <p:cNvSpPr>
            <a:spLocks noChangeShapeType="1"/>
          </p:cNvSpPr>
          <p:nvPr/>
        </p:nvSpPr>
        <p:spPr bwMode="auto">
          <a:xfrm>
            <a:off x="4648200" y="4349750"/>
            <a:ext cx="0" cy="3683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5972" name="Rectangle 19"/>
          <p:cNvSpPr>
            <a:spLocks noChangeArrowheads="1"/>
          </p:cNvSpPr>
          <p:nvPr/>
        </p:nvSpPr>
        <p:spPr bwMode="auto">
          <a:xfrm>
            <a:off x="3948113" y="5540375"/>
            <a:ext cx="1565275"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Main Memory</a:t>
            </a:r>
          </a:p>
        </p:txBody>
      </p:sp>
      <p:sp>
        <p:nvSpPr>
          <p:cNvPr id="125973" name="Rectangle 20"/>
          <p:cNvSpPr>
            <a:spLocks noChangeArrowheads="1"/>
          </p:cNvSpPr>
          <p:nvPr/>
        </p:nvSpPr>
        <p:spPr bwMode="auto">
          <a:xfrm>
            <a:off x="949325" y="2613025"/>
            <a:ext cx="866775"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3B812F"/>
                </a:solidFill>
                <a:cs typeface="Arial" charset="0"/>
              </a:rPr>
              <a:t>ld r2, x</a:t>
            </a:r>
          </a:p>
        </p:txBody>
      </p:sp>
      <p:sp>
        <p:nvSpPr>
          <p:cNvPr id="125974" name="Rectangle 23"/>
          <p:cNvSpPr>
            <a:spLocks noChangeArrowheads="1"/>
          </p:cNvSpPr>
          <p:nvPr/>
        </p:nvSpPr>
        <p:spPr bwMode="auto">
          <a:xfrm>
            <a:off x="6851650" y="1851025"/>
            <a:ext cx="866775"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3B812F"/>
                </a:solidFill>
                <a:cs typeface="Arial" charset="0"/>
              </a:rPr>
              <a:t>ld r2, x</a:t>
            </a:r>
          </a:p>
        </p:txBody>
      </p:sp>
      <p:sp>
        <p:nvSpPr>
          <p:cNvPr id="125975" name="Rectangle 24"/>
          <p:cNvSpPr>
            <a:spLocks noChangeArrowheads="1"/>
          </p:cNvSpPr>
          <p:nvPr/>
        </p:nvSpPr>
        <p:spPr bwMode="auto">
          <a:xfrm>
            <a:off x="5584825" y="2908300"/>
            <a:ext cx="866775" cy="57150"/>
          </a:xfrm>
          <a:prstGeom prst="rect">
            <a:avLst/>
          </a:prstGeom>
          <a:solidFill>
            <a:schemeClr val="accent2"/>
          </a:solidFill>
          <a:ln w="12700">
            <a:solidFill>
              <a:schemeClr val="accent2"/>
            </a:solidFill>
            <a:miter lim="800000"/>
            <a:headEnd/>
            <a:tailEnd/>
          </a:ln>
        </p:spPr>
        <p:txBody>
          <a:bodyPr wrap="none" anchor="ctr"/>
          <a:lstStyle/>
          <a:p>
            <a:endParaRPr lang="en-US">
              <a:solidFill>
                <a:srgbClr val="000000"/>
              </a:solidFill>
              <a:cs typeface="Arial" charset="0"/>
            </a:endParaRPr>
          </a:p>
        </p:txBody>
      </p:sp>
      <p:sp>
        <p:nvSpPr>
          <p:cNvPr id="125976" name="Rectangle 25"/>
          <p:cNvSpPr>
            <a:spLocks noChangeArrowheads="1"/>
          </p:cNvSpPr>
          <p:nvPr/>
        </p:nvSpPr>
        <p:spPr bwMode="auto">
          <a:xfrm>
            <a:off x="2924175" y="2935288"/>
            <a:ext cx="866775" cy="57150"/>
          </a:xfrm>
          <a:prstGeom prst="rect">
            <a:avLst/>
          </a:prstGeom>
          <a:solidFill>
            <a:schemeClr val="accent2"/>
          </a:solidFill>
          <a:ln w="12700">
            <a:solidFill>
              <a:schemeClr val="accent2"/>
            </a:solidFill>
            <a:miter lim="800000"/>
            <a:headEnd/>
            <a:tailEnd/>
          </a:ln>
        </p:spPr>
        <p:txBody>
          <a:bodyPr wrap="none" anchor="ctr"/>
          <a:lstStyle/>
          <a:p>
            <a:endParaRPr lang="en-US">
              <a:solidFill>
                <a:srgbClr val="000000"/>
              </a:solidFill>
              <a:cs typeface="Arial" charset="0"/>
            </a:endParaRPr>
          </a:p>
        </p:txBody>
      </p:sp>
      <p:sp>
        <p:nvSpPr>
          <p:cNvPr id="125977" name="TextBox 25"/>
          <p:cNvSpPr txBox="1">
            <a:spLocks noChangeArrowheads="1"/>
          </p:cNvSpPr>
          <p:nvPr/>
        </p:nvSpPr>
        <p:spPr bwMode="auto">
          <a:xfrm>
            <a:off x="3711575" y="4953000"/>
            <a:ext cx="6969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cs typeface="Arial" charset="0"/>
              </a:rPr>
              <a:t>1000</a:t>
            </a:r>
          </a:p>
        </p:txBody>
      </p:sp>
      <p:sp>
        <p:nvSpPr>
          <p:cNvPr id="125978" name="TextBox 26"/>
          <p:cNvSpPr txBox="1">
            <a:spLocks noChangeArrowheads="1"/>
          </p:cNvSpPr>
          <p:nvPr/>
        </p:nvSpPr>
        <p:spPr bwMode="auto">
          <a:xfrm>
            <a:off x="3013075" y="2622550"/>
            <a:ext cx="6985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cs typeface="Arial" charset="0"/>
              </a:rPr>
              <a:t>1000</a:t>
            </a:r>
          </a:p>
        </p:txBody>
      </p:sp>
      <p:sp>
        <p:nvSpPr>
          <p:cNvPr id="125979" name="TextBox 27"/>
          <p:cNvSpPr txBox="1">
            <a:spLocks noChangeArrowheads="1"/>
          </p:cNvSpPr>
          <p:nvPr/>
        </p:nvSpPr>
        <p:spPr bwMode="auto">
          <a:xfrm>
            <a:off x="5659438" y="2605088"/>
            <a:ext cx="6985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cs typeface="Arial" charset="0"/>
              </a:rPr>
              <a:t>1000</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p:txBody>
          <a:bodyPr/>
          <a:lstStyle/>
          <a:p>
            <a:r>
              <a:rPr lang="en-US">
                <a:latin typeface="Garamond" charset="0"/>
                <a:ea typeface="ＭＳ Ｐゴシック" charset="0"/>
                <a:cs typeface="ＭＳ Ｐゴシック" charset="0"/>
              </a:rPr>
              <a:t>The Cache Coherence Problem</a:t>
            </a:r>
          </a:p>
        </p:txBody>
      </p:sp>
      <p:sp>
        <p:nvSpPr>
          <p:cNvPr id="126978" name="Content Placeholder 2"/>
          <p:cNvSpPr>
            <a:spLocks noGrp="1"/>
          </p:cNvSpPr>
          <p:nvPr>
            <p:ph idx="1"/>
          </p:nvPr>
        </p:nvSpPr>
        <p:spPr/>
        <p:txBody>
          <a:bodyPr/>
          <a:lstStyle/>
          <a:p>
            <a:endParaRPr lang="en-US">
              <a:latin typeface="Tahoma" charset="0"/>
              <a:ea typeface="ＭＳ Ｐゴシック" charset="0"/>
              <a:cs typeface="ＭＳ Ｐゴシック" charset="0"/>
            </a:endParaRPr>
          </a:p>
        </p:txBody>
      </p:sp>
      <p:sp>
        <p:nvSpPr>
          <p:cNvPr id="126980" name="Oval 3"/>
          <p:cNvSpPr>
            <a:spLocks noChangeArrowheads="1"/>
          </p:cNvSpPr>
          <p:nvPr/>
        </p:nvSpPr>
        <p:spPr bwMode="auto">
          <a:xfrm>
            <a:off x="5645150" y="1606550"/>
            <a:ext cx="749300" cy="74930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cs typeface="Arial" charset="0"/>
            </a:endParaRPr>
          </a:p>
        </p:txBody>
      </p:sp>
      <p:sp>
        <p:nvSpPr>
          <p:cNvPr id="126981" name="Rectangle 4"/>
          <p:cNvSpPr>
            <a:spLocks noChangeArrowheads="1"/>
          </p:cNvSpPr>
          <p:nvPr/>
        </p:nvSpPr>
        <p:spPr bwMode="auto">
          <a:xfrm>
            <a:off x="5568950" y="2597150"/>
            <a:ext cx="901700" cy="749300"/>
          </a:xfrm>
          <a:prstGeom prst="rect">
            <a:avLst/>
          </a:prstGeom>
          <a:solidFill>
            <a:schemeClr val="bg1"/>
          </a:solidFill>
          <a:ln w="12700">
            <a:solidFill>
              <a:schemeClr val="tx1"/>
            </a:solidFill>
            <a:miter lim="800000"/>
            <a:headEnd/>
            <a:tailEnd/>
          </a:ln>
        </p:spPr>
        <p:txBody>
          <a:bodyPr wrap="none" anchor="ctr"/>
          <a:lstStyle/>
          <a:p>
            <a:endParaRPr lang="en-US">
              <a:solidFill>
                <a:srgbClr val="000000"/>
              </a:solidFill>
              <a:cs typeface="Arial" charset="0"/>
            </a:endParaRPr>
          </a:p>
        </p:txBody>
      </p:sp>
      <p:sp>
        <p:nvSpPr>
          <p:cNvPr id="126982" name="Line 5"/>
          <p:cNvSpPr>
            <a:spLocks noChangeShapeType="1"/>
          </p:cNvSpPr>
          <p:nvPr/>
        </p:nvSpPr>
        <p:spPr bwMode="auto">
          <a:xfrm>
            <a:off x="6019800" y="2368550"/>
            <a:ext cx="0" cy="2159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6983" name="Line 6"/>
          <p:cNvSpPr>
            <a:spLocks noChangeShapeType="1"/>
          </p:cNvSpPr>
          <p:nvPr/>
        </p:nvSpPr>
        <p:spPr bwMode="auto">
          <a:xfrm>
            <a:off x="6019800" y="3359150"/>
            <a:ext cx="0" cy="3683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6984" name="Oval 7"/>
          <p:cNvSpPr>
            <a:spLocks noChangeArrowheads="1"/>
          </p:cNvSpPr>
          <p:nvPr/>
        </p:nvSpPr>
        <p:spPr bwMode="auto">
          <a:xfrm>
            <a:off x="2978150" y="1606550"/>
            <a:ext cx="749300" cy="74930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cs typeface="Arial" charset="0"/>
            </a:endParaRPr>
          </a:p>
        </p:txBody>
      </p:sp>
      <p:sp>
        <p:nvSpPr>
          <p:cNvPr id="126985" name="Rectangle 8"/>
          <p:cNvSpPr>
            <a:spLocks noChangeArrowheads="1"/>
          </p:cNvSpPr>
          <p:nvPr/>
        </p:nvSpPr>
        <p:spPr bwMode="auto">
          <a:xfrm>
            <a:off x="2901950" y="2597150"/>
            <a:ext cx="901700" cy="749300"/>
          </a:xfrm>
          <a:prstGeom prst="rect">
            <a:avLst/>
          </a:prstGeom>
          <a:solidFill>
            <a:schemeClr val="bg1"/>
          </a:solidFill>
          <a:ln w="12700">
            <a:solidFill>
              <a:schemeClr val="tx1"/>
            </a:solidFill>
            <a:miter lim="800000"/>
            <a:headEnd/>
            <a:tailEnd/>
          </a:ln>
        </p:spPr>
        <p:txBody>
          <a:bodyPr wrap="none" anchor="ctr"/>
          <a:lstStyle/>
          <a:p>
            <a:endParaRPr lang="en-US">
              <a:solidFill>
                <a:srgbClr val="000000"/>
              </a:solidFill>
              <a:cs typeface="Arial" charset="0"/>
            </a:endParaRPr>
          </a:p>
        </p:txBody>
      </p:sp>
      <p:sp>
        <p:nvSpPr>
          <p:cNvPr id="126986" name="Line 9"/>
          <p:cNvSpPr>
            <a:spLocks noChangeShapeType="1"/>
          </p:cNvSpPr>
          <p:nvPr/>
        </p:nvSpPr>
        <p:spPr bwMode="auto">
          <a:xfrm>
            <a:off x="3352800" y="2368550"/>
            <a:ext cx="0" cy="2159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6987" name="Line 10"/>
          <p:cNvSpPr>
            <a:spLocks noChangeShapeType="1"/>
          </p:cNvSpPr>
          <p:nvPr/>
        </p:nvSpPr>
        <p:spPr bwMode="auto">
          <a:xfrm>
            <a:off x="3352800" y="3359150"/>
            <a:ext cx="0" cy="3683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6988" name="Rectangle 11"/>
          <p:cNvSpPr>
            <a:spLocks noChangeArrowheads="1"/>
          </p:cNvSpPr>
          <p:nvPr/>
        </p:nvSpPr>
        <p:spPr bwMode="auto">
          <a:xfrm>
            <a:off x="3060700" y="4737100"/>
            <a:ext cx="3556000" cy="1193800"/>
          </a:xfrm>
          <a:prstGeom prst="rect">
            <a:avLst/>
          </a:prstGeom>
          <a:solidFill>
            <a:schemeClr val="bg1"/>
          </a:solidFill>
          <a:ln w="25400">
            <a:solidFill>
              <a:schemeClr val="tx1"/>
            </a:solidFill>
            <a:miter lim="800000"/>
            <a:headEnd/>
            <a:tailEnd/>
          </a:ln>
        </p:spPr>
        <p:txBody>
          <a:bodyPr wrap="none" anchor="ctr"/>
          <a:lstStyle/>
          <a:p>
            <a:endParaRPr lang="en-US">
              <a:solidFill>
                <a:srgbClr val="000000"/>
              </a:solidFill>
              <a:cs typeface="Arial" charset="0"/>
            </a:endParaRPr>
          </a:p>
        </p:txBody>
      </p:sp>
      <p:sp>
        <p:nvSpPr>
          <p:cNvPr id="126989" name="Rectangle 12"/>
          <p:cNvSpPr>
            <a:spLocks noChangeArrowheads="1"/>
          </p:cNvSpPr>
          <p:nvPr/>
        </p:nvSpPr>
        <p:spPr bwMode="auto">
          <a:xfrm>
            <a:off x="3663950" y="5240338"/>
            <a:ext cx="901700" cy="63500"/>
          </a:xfrm>
          <a:prstGeom prst="rect">
            <a:avLst/>
          </a:prstGeom>
          <a:solidFill>
            <a:schemeClr val="accent2"/>
          </a:solidFill>
          <a:ln w="12700">
            <a:solidFill>
              <a:schemeClr val="accent2"/>
            </a:solidFill>
            <a:miter lim="800000"/>
            <a:headEnd/>
            <a:tailEnd/>
          </a:ln>
        </p:spPr>
        <p:txBody>
          <a:bodyPr wrap="none" anchor="ctr"/>
          <a:lstStyle/>
          <a:p>
            <a:endParaRPr lang="en-US">
              <a:solidFill>
                <a:srgbClr val="000000"/>
              </a:solidFill>
              <a:cs typeface="Arial" charset="0"/>
            </a:endParaRPr>
          </a:p>
        </p:txBody>
      </p:sp>
      <p:sp>
        <p:nvSpPr>
          <p:cNvPr id="126990" name="Rectangle 13"/>
          <p:cNvSpPr>
            <a:spLocks noChangeArrowheads="1"/>
          </p:cNvSpPr>
          <p:nvPr/>
        </p:nvSpPr>
        <p:spPr bwMode="auto">
          <a:xfrm>
            <a:off x="3109913" y="1808163"/>
            <a:ext cx="460375"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P1</a:t>
            </a:r>
          </a:p>
        </p:txBody>
      </p:sp>
      <p:sp>
        <p:nvSpPr>
          <p:cNvPr id="126991" name="Rectangle 14"/>
          <p:cNvSpPr>
            <a:spLocks noChangeArrowheads="1"/>
          </p:cNvSpPr>
          <p:nvPr/>
        </p:nvSpPr>
        <p:spPr bwMode="auto">
          <a:xfrm>
            <a:off x="5776913" y="1806575"/>
            <a:ext cx="460375"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P2</a:t>
            </a:r>
          </a:p>
        </p:txBody>
      </p:sp>
      <p:sp>
        <p:nvSpPr>
          <p:cNvPr id="126992" name="Rectangle 15"/>
          <p:cNvSpPr>
            <a:spLocks noChangeArrowheads="1"/>
          </p:cNvSpPr>
          <p:nvPr/>
        </p:nvSpPr>
        <p:spPr bwMode="auto">
          <a:xfrm>
            <a:off x="3414713" y="5084763"/>
            <a:ext cx="295275"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x</a:t>
            </a:r>
          </a:p>
        </p:txBody>
      </p:sp>
      <p:sp>
        <p:nvSpPr>
          <p:cNvPr id="126993" name="AutoShape 16"/>
          <p:cNvSpPr>
            <a:spLocks noChangeArrowheads="1"/>
          </p:cNvSpPr>
          <p:nvPr/>
        </p:nvSpPr>
        <p:spPr bwMode="auto">
          <a:xfrm>
            <a:off x="2749550" y="3740150"/>
            <a:ext cx="4025900" cy="596900"/>
          </a:xfrm>
          <a:prstGeom prst="roundRect">
            <a:avLst>
              <a:gd name="adj" fmla="val 12495"/>
            </a:avLst>
          </a:prstGeom>
          <a:solidFill>
            <a:schemeClr val="bg1"/>
          </a:solidFill>
          <a:ln w="12700">
            <a:solidFill>
              <a:schemeClr val="tx1"/>
            </a:solidFill>
            <a:round/>
            <a:headEnd/>
            <a:tailEnd/>
          </a:ln>
        </p:spPr>
        <p:txBody>
          <a:bodyPr wrap="none" anchor="ctr"/>
          <a:lstStyle/>
          <a:p>
            <a:endParaRPr lang="en-US">
              <a:solidFill>
                <a:srgbClr val="000000"/>
              </a:solidFill>
              <a:cs typeface="Arial" charset="0"/>
            </a:endParaRPr>
          </a:p>
        </p:txBody>
      </p:sp>
      <p:sp>
        <p:nvSpPr>
          <p:cNvPr id="126994" name="Rectangle 17"/>
          <p:cNvSpPr>
            <a:spLocks noChangeArrowheads="1"/>
          </p:cNvSpPr>
          <p:nvPr/>
        </p:nvSpPr>
        <p:spPr bwMode="auto">
          <a:xfrm>
            <a:off x="3338513" y="3863975"/>
            <a:ext cx="2644775"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Interconnection Network</a:t>
            </a:r>
          </a:p>
        </p:txBody>
      </p:sp>
      <p:sp>
        <p:nvSpPr>
          <p:cNvPr id="126995" name="Line 18"/>
          <p:cNvSpPr>
            <a:spLocks noChangeShapeType="1"/>
          </p:cNvSpPr>
          <p:nvPr/>
        </p:nvSpPr>
        <p:spPr bwMode="auto">
          <a:xfrm>
            <a:off x="4648200" y="4349750"/>
            <a:ext cx="0" cy="3683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6996" name="Rectangle 19"/>
          <p:cNvSpPr>
            <a:spLocks noChangeArrowheads="1"/>
          </p:cNvSpPr>
          <p:nvPr/>
        </p:nvSpPr>
        <p:spPr bwMode="auto">
          <a:xfrm>
            <a:off x="3948113" y="5540375"/>
            <a:ext cx="1565275"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Main Memory</a:t>
            </a:r>
          </a:p>
        </p:txBody>
      </p:sp>
      <p:sp>
        <p:nvSpPr>
          <p:cNvPr id="126997" name="Rectangle 20"/>
          <p:cNvSpPr>
            <a:spLocks noChangeArrowheads="1"/>
          </p:cNvSpPr>
          <p:nvPr/>
        </p:nvSpPr>
        <p:spPr bwMode="auto">
          <a:xfrm>
            <a:off x="949325" y="2613025"/>
            <a:ext cx="1489075" cy="912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3B812F"/>
                </a:solidFill>
                <a:cs typeface="Arial" charset="0"/>
              </a:rPr>
              <a:t>ld r2, x</a:t>
            </a:r>
            <a:endParaRPr lang="en-US">
              <a:solidFill>
                <a:srgbClr val="000000"/>
              </a:solidFill>
              <a:cs typeface="Arial" charset="0"/>
            </a:endParaRPr>
          </a:p>
          <a:p>
            <a:r>
              <a:rPr lang="en-US">
                <a:solidFill>
                  <a:srgbClr val="000000"/>
                </a:solidFill>
                <a:cs typeface="Arial" charset="0"/>
              </a:rPr>
              <a:t>add r1, r2, r4</a:t>
            </a:r>
          </a:p>
          <a:p>
            <a:r>
              <a:rPr lang="en-US">
                <a:solidFill>
                  <a:srgbClr val="CC9900"/>
                </a:solidFill>
                <a:cs typeface="Arial" charset="0"/>
              </a:rPr>
              <a:t>st x, r1</a:t>
            </a:r>
          </a:p>
        </p:txBody>
      </p:sp>
      <p:sp>
        <p:nvSpPr>
          <p:cNvPr id="126998" name="Rectangle 23"/>
          <p:cNvSpPr>
            <a:spLocks noChangeArrowheads="1"/>
          </p:cNvSpPr>
          <p:nvPr/>
        </p:nvSpPr>
        <p:spPr bwMode="auto">
          <a:xfrm>
            <a:off x="6851650" y="1851025"/>
            <a:ext cx="866775"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3B812F"/>
                </a:solidFill>
                <a:cs typeface="Arial" charset="0"/>
              </a:rPr>
              <a:t>ld r2, x</a:t>
            </a:r>
          </a:p>
        </p:txBody>
      </p:sp>
      <p:sp>
        <p:nvSpPr>
          <p:cNvPr id="126999" name="Rectangle 24"/>
          <p:cNvSpPr>
            <a:spLocks noChangeArrowheads="1"/>
          </p:cNvSpPr>
          <p:nvPr/>
        </p:nvSpPr>
        <p:spPr bwMode="auto">
          <a:xfrm>
            <a:off x="5584825" y="2908300"/>
            <a:ext cx="866775" cy="57150"/>
          </a:xfrm>
          <a:prstGeom prst="rect">
            <a:avLst/>
          </a:prstGeom>
          <a:solidFill>
            <a:schemeClr val="accent2"/>
          </a:solidFill>
          <a:ln w="12700">
            <a:solidFill>
              <a:schemeClr val="accent2"/>
            </a:solidFill>
            <a:miter lim="800000"/>
            <a:headEnd/>
            <a:tailEnd/>
          </a:ln>
        </p:spPr>
        <p:txBody>
          <a:bodyPr wrap="none" anchor="ctr"/>
          <a:lstStyle/>
          <a:p>
            <a:endParaRPr lang="en-US">
              <a:solidFill>
                <a:srgbClr val="000000"/>
              </a:solidFill>
              <a:cs typeface="Arial" charset="0"/>
            </a:endParaRPr>
          </a:p>
        </p:txBody>
      </p:sp>
      <p:sp>
        <p:nvSpPr>
          <p:cNvPr id="127000" name="Rectangle 25"/>
          <p:cNvSpPr>
            <a:spLocks noChangeArrowheads="1"/>
          </p:cNvSpPr>
          <p:nvPr/>
        </p:nvSpPr>
        <p:spPr bwMode="auto">
          <a:xfrm>
            <a:off x="2924175" y="2935288"/>
            <a:ext cx="866775" cy="57150"/>
          </a:xfrm>
          <a:prstGeom prst="rect">
            <a:avLst/>
          </a:prstGeom>
          <a:solidFill>
            <a:schemeClr val="hlink"/>
          </a:solidFill>
          <a:ln w="12700">
            <a:solidFill>
              <a:schemeClr val="hlink"/>
            </a:solidFill>
            <a:miter lim="800000"/>
            <a:headEnd/>
            <a:tailEnd/>
          </a:ln>
        </p:spPr>
        <p:txBody>
          <a:bodyPr wrap="none" anchor="ctr"/>
          <a:lstStyle/>
          <a:p>
            <a:endParaRPr lang="en-US">
              <a:solidFill>
                <a:srgbClr val="000000"/>
              </a:solidFill>
              <a:cs typeface="Arial" charset="0"/>
            </a:endParaRPr>
          </a:p>
        </p:txBody>
      </p:sp>
      <p:sp>
        <p:nvSpPr>
          <p:cNvPr id="127001" name="TextBox 25"/>
          <p:cNvSpPr txBox="1">
            <a:spLocks noChangeArrowheads="1"/>
          </p:cNvSpPr>
          <p:nvPr/>
        </p:nvSpPr>
        <p:spPr bwMode="auto">
          <a:xfrm>
            <a:off x="3738563" y="4943475"/>
            <a:ext cx="6985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cs typeface="Arial" charset="0"/>
              </a:rPr>
              <a:t>1000</a:t>
            </a:r>
          </a:p>
        </p:txBody>
      </p:sp>
      <p:sp>
        <p:nvSpPr>
          <p:cNvPr id="127002" name="TextBox 26"/>
          <p:cNvSpPr txBox="1">
            <a:spLocks noChangeArrowheads="1"/>
          </p:cNvSpPr>
          <p:nvPr/>
        </p:nvSpPr>
        <p:spPr bwMode="auto">
          <a:xfrm>
            <a:off x="5668963" y="2605088"/>
            <a:ext cx="6985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cs typeface="Arial" charset="0"/>
              </a:rPr>
              <a:t>1000</a:t>
            </a:r>
          </a:p>
        </p:txBody>
      </p:sp>
      <p:sp>
        <p:nvSpPr>
          <p:cNvPr id="127003" name="TextBox 27"/>
          <p:cNvSpPr txBox="1">
            <a:spLocks noChangeArrowheads="1"/>
          </p:cNvSpPr>
          <p:nvPr/>
        </p:nvSpPr>
        <p:spPr bwMode="auto">
          <a:xfrm>
            <a:off x="3003550" y="2622550"/>
            <a:ext cx="6985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cs typeface="Arial" charset="0"/>
              </a:rPr>
              <a:t>2000</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itle 1"/>
          <p:cNvSpPr>
            <a:spLocks noGrp="1"/>
          </p:cNvSpPr>
          <p:nvPr>
            <p:ph type="title"/>
          </p:nvPr>
        </p:nvSpPr>
        <p:spPr/>
        <p:txBody>
          <a:bodyPr/>
          <a:lstStyle/>
          <a:p>
            <a:r>
              <a:rPr lang="en-US">
                <a:latin typeface="Garamond" charset="0"/>
                <a:ea typeface="ＭＳ Ｐゴシック" charset="0"/>
                <a:cs typeface="ＭＳ Ｐゴシック" charset="0"/>
              </a:rPr>
              <a:t>The Cache Coherence Problem</a:t>
            </a:r>
          </a:p>
        </p:txBody>
      </p:sp>
      <p:sp>
        <p:nvSpPr>
          <p:cNvPr id="128002" name="Content Placeholder 2"/>
          <p:cNvSpPr>
            <a:spLocks noGrp="1"/>
          </p:cNvSpPr>
          <p:nvPr>
            <p:ph idx="1"/>
          </p:nvPr>
        </p:nvSpPr>
        <p:spPr/>
        <p:txBody>
          <a:bodyPr/>
          <a:lstStyle/>
          <a:p>
            <a:endParaRPr lang="en-US">
              <a:latin typeface="Tahoma" charset="0"/>
              <a:ea typeface="ＭＳ Ｐゴシック" charset="0"/>
              <a:cs typeface="ＭＳ Ｐゴシック" charset="0"/>
            </a:endParaRPr>
          </a:p>
        </p:txBody>
      </p:sp>
      <p:sp>
        <p:nvSpPr>
          <p:cNvPr id="128004" name="Oval 3"/>
          <p:cNvSpPr>
            <a:spLocks noChangeArrowheads="1"/>
          </p:cNvSpPr>
          <p:nvPr/>
        </p:nvSpPr>
        <p:spPr bwMode="auto">
          <a:xfrm>
            <a:off x="5645150" y="1606550"/>
            <a:ext cx="749300" cy="74930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cs typeface="Arial" charset="0"/>
            </a:endParaRPr>
          </a:p>
        </p:txBody>
      </p:sp>
      <p:sp>
        <p:nvSpPr>
          <p:cNvPr id="128005" name="Rectangle 4"/>
          <p:cNvSpPr>
            <a:spLocks noChangeArrowheads="1"/>
          </p:cNvSpPr>
          <p:nvPr/>
        </p:nvSpPr>
        <p:spPr bwMode="auto">
          <a:xfrm>
            <a:off x="5568950" y="2597150"/>
            <a:ext cx="901700" cy="749300"/>
          </a:xfrm>
          <a:prstGeom prst="rect">
            <a:avLst/>
          </a:prstGeom>
          <a:solidFill>
            <a:schemeClr val="bg1"/>
          </a:solidFill>
          <a:ln w="12700">
            <a:solidFill>
              <a:schemeClr val="tx1"/>
            </a:solidFill>
            <a:miter lim="800000"/>
            <a:headEnd/>
            <a:tailEnd/>
          </a:ln>
        </p:spPr>
        <p:txBody>
          <a:bodyPr wrap="none" anchor="ctr"/>
          <a:lstStyle/>
          <a:p>
            <a:endParaRPr lang="en-US">
              <a:solidFill>
                <a:srgbClr val="000000"/>
              </a:solidFill>
              <a:cs typeface="Arial" charset="0"/>
            </a:endParaRPr>
          </a:p>
        </p:txBody>
      </p:sp>
      <p:sp>
        <p:nvSpPr>
          <p:cNvPr id="128006" name="Line 5"/>
          <p:cNvSpPr>
            <a:spLocks noChangeShapeType="1"/>
          </p:cNvSpPr>
          <p:nvPr/>
        </p:nvSpPr>
        <p:spPr bwMode="auto">
          <a:xfrm>
            <a:off x="6019800" y="2368550"/>
            <a:ext cx="0" cy="2159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8007" name="Line 6"/>
          <p:cNvSpPr>
            <a:spLocks noChangeShapeType="1"/>
          </p:cNvSpPr>
          <p:nvPr/>
        </p:nvSpPr>
        <p:spPr bwMode="auto">
          <a:xfrm>
            <a:off x="6019800" y="3359150"/>
            <a:ext cx="0" cy="3683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8008" name="Oval 7"/>
          <p:cNvSpPr>
            <a:spLocks noChangeArrowheads="1"/>
          </p:cNvSpPr>
          <p:nvPr/>
        </p:nvSpPr>
        <p:spPr bwMode="auto">
          <a:xfrm>
            <a:off x="2978150" y="1606550"/>
            <a:ext cx="749300" cy="74930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cs typeface="Arial" charset="0"/>
            </a:endParaRPr>
          </a:p>
        </p:txBody>
      </p:sp>
      <p:sp>
        <p:nvSpPr>
          <p:cNvPr id="128009" name="Rectangle 8"/>
          <p:cNvSpPr>
            <a:spLocks noChangeArrowheads="1"/>
          </p:cNvSpPr>
          <p:nvPr/>
        </p:nvSpPr>
        <p:spPr bwMode="auto">
          <a:xfrm>
            <a:off x="2901950" y="2597150"/>
            <a:ext cx="901700" cy="749300"/>
          </a:xfrm>
          <a:prstGeom prst="rect">
            <a:avLst/>
          </a:prstGeom>
          <a:solidFill>
            <a:schemeClr val="bg1"/>
          </a:solidFill>
          <a:ln w="12700">
            <a:solidFill>
              <a:schemeClr val="tx1"/>
            </a:solidFill>
            <a:miter lim="800000"/>
            <a:headEnd/>
            <a:tailEnd/>
          </a:ln>
        </p:spPr>
        <p:txBody>
          <a:bodyPr wrap="none" anchor="ctr"/>
          <a:lstStyle/>
          <a:p>
            <a:endParaRPr lang="en-US">
              <a:solidFill>
                <a:srgbClr val="000000"/>
              </a:solidFill>
              <a:cs typeface="Arial" charset="0"/>
            </a:endParaRPr>
          </a:p>
        </p:txBody>
      </p:sp>
      <p:sp>
        <p:nvSpPr>
          <p:cNvPr id="128010" name="Line 9"/>
          <p:cNvSpPr>
            <a:spLocks noChangeShapeType="1"/>
          </p:cNvSpPr>
          <p:nvPr/>
        </p:nvSpPr>
        <p:spPr bwMode="auto">
          <a:xfrm>
            <a:off x="3352800" y="2368550"/>
            <a:ext cx="0" cy="2159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8011" name="Line 10"/>
          <p:cNvSpPr>
            <a:spLocks noChangeShapeType="1"/>
          </p:cNvSpPr>
          <p:nvPr/>
        </p:nvSpPr>
        <p:spPr bwMode="auto">
          <a:xfrm>
            <a:off x="3352800" y="3359150"/>
            <a:ext cx="0" cy="3683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8012" name="Rectangle 11"/>
          <p:cNvSpPr>
            <a:spLocks noChangeArrowheads="1"/>
          </p:cNvSpPr>
          <p:nvPr/>
        </p:nvSpPr>
        <p:spPr bwMode="auto">
          <a:xfrm>
            <a:off x="3060700" y="4737100"/>
            <a:ext cx="3556000" cy="1193800"/>
          </a:xfrm>
          <a:prstGeom prst="rect">
            <a:avLst/>
          </a:prstGeom>
          <a:solidFill>
            <a:schemeClr val="bg1"/>
          </a:solidFill>
          <a:ln w="25400">
            <a:solidFill>
              <a:schemeClr val="tx1"/>
            </a:solidFill>
            <a:miter lim="800000"/>
            <a:headEnd/>
            <a:tailEnd/>
          </a:ln>
        </p:spPr>
        <p:txBody>
          <a:bodyPr wrap="none" anchor="ctr"/>
          <a:lstStyle/>
          <a:p>
            <a:endParaRPr lang="en-US">
              <a:solidFill>
                <a:srgbClr val="000000"/>
              </a:solidFill>
              <a:cs typeface="Arial" charset="0"/>
            </a:endParaRPr>
          </a:p>
        </p:txBody>
      </p:sp>
      <p:sp>
        <p:nvSpPr>
          <p:cNvPr id="128013" name="Rectangle 12"/>
          <p:cNvSpPr>
            <a:spLocks noChangeArrowheads="1"/>
          </p:cNvSpPr>
          <p:nvPr/>
        </p:nvSpPr>
        <p:spPr bwMode="auto">
          <a:xfrm>
            <a:off x="3663950" y="5240338"/>
            <a:ext cx="901700" cy="63500"/>
          </a:xfrm>
          <a:prstGeom prst="rect">
            <a:avLst/>
          </a:prstGeom>
          <a:solidFill>
            <a:schemeClr val="accent2"/>
          </a:solidFill>
          <a:ln w="12700">
            <a:solidFill>
              <a:schemeClr val="accent2"/>
            </a:solidFill>
            <a:miter lim="800000"/>
            <a:headEnd/>
            <a:tailEnd/>
          </a:ln>
        </p:spPr>
        <p:txBody>
          <a:bodyPr wrap="none" anchor="ctr"/>
          <a:lstStyle/>
          <a:p>
            <a:endParaRPr lang="en-US">
              <a:solidFill>
                <a:srgbClr val="000000"/>
              </a:solidFill>
              <a:cs typeface="Arial" charset="0"/>
            </a:endParaRPr>
          </a:p>
        </p:txBody>
      </p:sp>
      <p:sp>
        <p:nvSpPr>
          <p:cNvPr id="128014" name="Rectangle 13"/>
          <p:cNvSpPr>
            <a:spLocks noChangeArrowheads="1"/>
          </p:cNvSpPr>
          <p:nvPr/>
        </p:nvSpPr>
        <p:spPr bwMode="auto">
          <a:xfrm>
            <a:off x="3109913" y="1808163"/>
            <a:ext cx="460375"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P1</a:t>
            </a:r>
          </a:p>
        </p:txBody>
      </p:sp>
      <p:sp>
        <p:nvSpPr>
          <p:cNvPr id="128015" name="Rectangle 14"/>
          <p:cNvSpPr>
            <a:spLocks noChangeArrowheads="1"/>
          </p:cNvSpPr>
          <p:nvPr/>
        </p:nvSpPr>
        <p:spPr bwMode="auto">
          <a:xfrm>
            <a:off x="5776913" y="1806575"/>
            <a:ext cx="460375"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P2</a:t>
            </a:r>
          </a:p>
        </p:txBody>
      </p:sp>
      <p:sp>
        <p:nvSpPr>
          <p:cNvPr id="128016" name="Rectangle 15"/>
          <p:cNvSpPr>
            <a:spLocks noChangeArrowheads="1"/>
          </p:cNvSpPr>
          <p:nvPr/>
        </p:nvSpPr>
        <p:spPr bwMode="auto">
          <a:xfrm>
            <a:off x="3414713" y="5084763"/>
            <a:ext cx="295275"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x</a:t>
            </a:r>
          </a:p>
        </p:txBody>
      </p:sp>
      <p:sp>
        <p:nvSpPr>
          <p:cNvPr id="128017" name="AutoShape 16"/>
          <p:cNvSpPr>
            <a:spLocks noChangeArrowheads="1"/>
          </p:cNvSpPr>
          <p:nvPr/>
        </p:nvSpPr>
        <p:spPr bwMode="auto">
          <a:xfrm>
            <a:off x="2749550" y="3740150"/>
            <a:ext cx="4025900" cy="596900"/>
          </a:xfrm>
          <a:prstGeom prst="roundRect">
            <a:avLst>
              <a:gd name="adj" fmla="val 12495"/>
            </a:avLst>
          </a:prstGeom>
          <a:solidFill>
            <a:schemeClr val="bg1"/>
          </a:solidFill>
          <a:ln w="12700">
            <a:solidFill>
              <a:schemeClr val="tx1"/>
            </a:solidFill>
            <a:round/>
            <a:headEnd/>
            <a:tailEnd/>
          </a:ln>
        </p:spPr>
        <p:txBody>
          <a:bodyPr wrap="none" anchor="ctr"/>
          <a:lstStyle/>
          <a:p>
            <a:endParaRPr lang="en-US">
              <a:solidFill>
                <a:srgbClr val="000000"/>
              </a:solidFill>
              <a:cs typeface="Arial" charset="0"/>
            </a:endParaRPr>
          </a:p>
        </p:txBody>
      </p:sp>
      <p:sp>
        <p:nvSpPr>
          <p:cNvPr id="128018" name="Rectangle 17"/>
          <p:cNvSpPr>
            <a:spLocks noChangeArrowheads="1"/>
          </p:cNvSpPr>
          <p:nvPr/>
        </p:nvSpPr>
        <p:spPr bwMode="auto">
          <a:xfrm>
            <a:off x="3338513" y="3863975"/>
            <a:ext cx="2644775"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Interconnection Network</a:t>
            </a:r>
          </a:p>
        </p:txBody>
      </p:sp>
      <p:sp>
        <p:nvSpPr>
          <p:cNvPr id="128019" name="Line 18"/>
          <p:cNvSpPr>
            <a:spLocks noChangeShapeType="1"/>
          </p:cNvSpPr>
          <p:nvPr/>
        </p:nvSpPr>
        <p:spPr bwMode="auto">
          <a:xfrm>
            <a:off x="4648200" y="4349750"/>
            <a:ext cx="0" cy="3683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8020" name="Rectangle 19"/>
          <p:cNvSpPr>
            <a:spLocks noChangeArrowheads="1"/>
          </p:cNvSpPr>
          <p:nvPr/>
        </p:nvSpPr>
        <p:spPr bwMode="auto">
          <a:xfrm>
            <a:off x="3948113" y="5540375"/>
            <a:ext cx="1565275"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000000"/>
                </a:solidFill>
                <a:cs typeface="Arial" charset="0"/>
              </a:rPr>
              <a:t>Main Memory</a:t>
            </a:r>
          </a:p>
        </p:txBody>
      </p:sp>
      <p:sp>
        <p:nvSpPr>
          <p:cNvPr id="128021" name="Rectangle 20"/>
          <p:cNvSpPr>
            <a:spLocks noChangeArrowheads="1"/>
          </p:cNvSpPr>
          <p:nvPr/>
        </p:nvSpPr>
        <p:spPr bwMode="auto">
          <a:xfrm>
            <a:off x="949325" y="2613025"/>
            <a:ext cx="1489075" cy="912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3B812F"/>
                </a:solidFill>
                <a:cs typeface="Arial" charset="0"/>
              </a:rPr>
              <a:t>ld r2, x</a:t>
            </a:r>
            <a:endParaRPr lang="en-US">
              <a:solidFill>
                <a:srgbClr val="000000"/>
              </a:solidFill>
              <a:cs typeface="Arial" charset="0"/>
            </a:endParaRPr>
          </a:p>
          <a:p>
            <a:r>
              <a:rPr lang="en-US">
                <a:solidFill>
                  <a:srgbClr val="000000"/>
                </a:solidFill>
                <a:cs typeface="Arial" charset="0"/>
              </a:rPr>
              <a:t>add r1, r2, r4</a:t>
            </a:r>
          </a:p>
          <a:p>
            <a:r>
              <a:rPr lang="en-US">
                <a:solidFill>
                  <a:srgbClr val="CC9900"/>
                </a:solidFill>
                <a:cs typeface="Arial" charset="0"/>
              </a:rPr>
              <a:t>st x, r1</a:t>
            </a:r>
          </a:p>
        </p:txBody>
      </p:sp>
      <p:sp>
        <p:nvSpPr>
          <p:cNvPr id="128022" name="Rectangle 23"/>
          <p:cNvSpPr>
            <a:spLocks noChangeArrowheads="1"/>
          </p:cNvSpPr>
          <p:nvPr/>
        </p:nvSpPr>
        <p:spPr bwMode="auto">
          <a:xfrm>
            <a:off x="6851650" y="1851025"/>
            <a:ext cx="866775"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solidFill>
                  <a:srgbClr val="3B812F"/>
                </a:solidFill>
                <a:cs typeface="Arial" charset="0"/>
              </a:rPr>
              <a:t>ld r2, x</a:t>
            </a:r>
          </a:p>
        </p:txBody>
      </p:sp>
      <p:sp>
        <p:nvSpPr>
          <p:cNvPr id="128023" name="Rectangle 24"/>
          <p:cNvSpPr>
            <a:spLocks noChangeArrowheads="1"/>
          </p:cNvSpPr>
          <p:nvPr/>
        </p:nvSpPr>
        <p:spPr bwMode="auto">
          <a:xfrm>
            <a:off x="5584825" y="2908300"/>
            <a:ext cx="866775" cy="57150"/>
          </a:xfrm>
          <a:prstGeom prst="rect">
            <a:avLst/>
          </a:prstGeom>
          <a:solidFill>
            <a:schemeClr val="accent2"/>
          </a:solidFill>
          <a:ln w="12700">
            <a:solidFill>
              <a:schemeClr val="accent2"/>
            </a:solidFill>
            <a:miter lim="800000"/>
            <a:headEnd/>
            <a:tailEnd/>
          </a:ln>
        </p:spPr>
        <p:txBody>
          <a:bodyPr wrap="none" anchor="ctr"/>
          <a:lstStyle/>
          <a:p>
            <a:endParaRPr lang="en-US">
              <a:solidFill>
                <a:srgbClr val="000000"/>
              </a:solidFill>
              <a:cs typeface="Arial" charset="0"/>
            </a:endParaRPr>
          </a:p>
        </p:txBody>
      </p:sp>
      <p:sp>
        <p:nvSpPr>
          <p:cNvPr id="128024" name="Rectangle 25"/>
          <p:cNvSpPr>
            <a:spLocks noChangeArrowheads="1"/>
          </p:cNvSpPr>
          <p:nvPr/>
        </p:nvSpPr>
        <p:spPr bwMode="auto">
          <a:xfrm>
            <a:off x="2924175" y="2935288"/>
            <a:ext cx="866775" cy="57150"/>
          </a:xfrm>
          <a:prstGeom prst="rect">
            <a:avLst/>
          </a:prstGeom>
          <a:solidFill>
            <a:schemeClr val="hlink"/>
          </a:solidFill>
          <a:ln w="12700">
            <a:solidFill>
              <a:schemeClr val="hlink"/>
            </a:solidFill>
            <a:miter lim="800000"/>
            <a:headEnd/>
            <a:tailEnd/>
          </a:ln>
        </p:spPr>
        <p:txBody>
          <a:bodyPr wrap="none" anchor="ctr"/>
          <a:lstStyle/>
          <a:p>
            <a:endParaRPr lang="en-US">
              <a:solidFill>
                <a:srgbClr val="000000"/>
              </a:solidFill>
              <a:cs typeface="Arial" charset="0"/>
            </a:endParaRPr>
          </a:p>
        </p:txBody>
      </p:sp>
      <p:sp>
        <p:nvSpPr>
          <p:cNvPr id="128025" name="TextBox 25"/>
          <p:cNvSpPr txBox="1">
            <a:spLocks noChangeArrowheads="1"/>
          </p:cNvSpPr>
          <p:nvPr/>
        </p:nvSpPr>
        <p:spPr bwMode="auto">
          <a:xfrm>
            <a:off x="3738563" y="4943475"/>
            <a:ext cx="6985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cs typeface="Arial" charset="0"/>
              </a:rPr>
              <a:t>1000</a:t>
            </a:r>
          </a:p>
        </p:txBody>
      </p:sp>
      <p:sp>
        <p:nvSpPr>
          <p:cNvPr id="128026" name="TextBox 26"/>
          <p:cNvSpPr txBox="1">
            <a:spLocks noChangeArrowheads="1"/>
          </p:cNvSpPr>
          <p:nvPr/>
        </p:nvSpPr>
        <p:spPr bwMode="auto">
          <a:xfrm>
            <a:off x="5668963" y="2605088"/>
            <a:ext cx="6985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cs typeface="Arial" charset="0"/>
              </a:rPr>
              <a:t>1000</a:t>
            </a:r>
          </a:p>
        </p:txBody>
      </p:sp>
      <p:sp>
        <p:nvSpPr>
          <p:cNvPr id="128027" name="TextBox 27"/>
          <p:cNvSpPr txBox="1">
            <a:spLocks noChangeArrowheads="1"/>
          </p:cNvSpPr>
          <p:nvPr/>
        </p:nvSpPr>
        <p:spPr bwMode="auto">
          <a:xfrm>
            <a:off x="3003550" y="2622550"/>
            <a:ext cx="6985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cs typeface="Arial" charset="0"/>
              </a:rPr>
              <a:t>2000</a:t>
            </a:r>
          </a:p>
        </p:txBody>
      </p:sp>
      <p:sp>
        <p:nvSpPr>
          <p:cNvPr id="128028" name="TextBox 28"/>
          <p:cNvSpPr txBox="1">
            <a:spLocks noChangeArrowheads="1"/>
          </p:cNvSpPr>
          <p:nvPr/>
        </p:nvSpPr>
        <p:spPr bwMode="auto">
          <a:xfrm>
            <a:off x="6851650" y="3240088"/>
            <a:ext cx="877888"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28571F"/>
                </a:solidFill>
                <a:cs typeface="Arial" charset="0"/>
              </a:rPr>
              <a:t>ld r5, x</a:t>
            </a:r>
          </a:p>
        </p:txBody>
      </p:sp>
      <p:sp>
        <p:nvSpPr>
          <p:cNvPr id="30" name="TextBox 29"/>
          <p:cNvSpPr txBox="1">
            <a:spLocks noChangeArrowheads="1"/>
          </p:cNvSpPr>
          <p:nvPr/>
        </p:nvSpPr>
        <p:spPr bwMode="auto">
          <a:xfrm>
            <a:off x="7288213" y="2605088"/>
            <a:ext cx="1622425"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cs typeface="Arial" charset="0"/>
              </a:rPr>
              <a:t>Should NOT load 1000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CC95C-F145-E24D-8962-E7F829796097}"/>
              </a:ext>
            </a:extLst>
          </p:cNvPr>
          <p:cNvSpPr>
            <a:spLocks noGrp="1"/>
          </p:cNvSpPr>
          <p:nvPr>
            <p:ph type="title"/>
          </p:nvPr>
        </p:nvSpPr>
        <p:spPr/>
        <p:txBody>
          <a:bodyPr/>
          <a:lstStyle/>
          <a:p>
            <a:r>
              <a:rPr lang="en-US" dirty="0"/>
              <a:t>More on Performance vs. Correctness</a:t>
            </a:r>
          </a:p>
        </p:txBody>
      </p:sp>
      <p:sp>
        <p:nvSpPr>
          <p:cNvPr id="3" name="Content Placeholder 2">
            <a:extLst>
              <a:ext uri="{FF2B5EF4-FFF2-40B4-BE49-F238E27FC236}">
                <a16:creationId xmlns:a16="http://schemas.microsoft.com/office/drawing/2014/main" id="{8C33AA18-1208-F74D-AB78-0022D7188B0E}"/>
              </a:ext>
            </a:extLst>
          </p:cNvPr>
          <p:cNvSpPr>
            <a:spLocks noGrp="1"/>
          </p:cNvSpPr>
          <p:nvPr>
            <p:ph idx="1"/>
          </p:nvPr>
        </p:nvSpPr>
        <p:spPr>
          <a:xfrm>
            <a:off x="228600" y="1524000"/>
            <a:ext cx="8610600" cy="2057400"/>
          </a:xfrm>
        </p:spPr>
        <p:txBody>
          <a:bodyPr/>
          <a:lstStyle/>
          <a:p>
            <a:r>
              <a:rPr lang="en-US" dirty="0"/>
              <a:t>Very similar to the latency-reliability tradeoff </a:t>
            </a:r>
          </a:p>
          <a:p>
            <a:pPr lvl="1"/>
            <a:r>
              <a:rPr lang="en-US" dirty="0"/>
              <a:t>Reliability is at the hardware component level</a:t>
            </a:r>
          </a:p>
          <a:p>
            <a:pPr lvl="1"/>
            <a:r>
              <a:rPr lang="en-US" dirty="0"/>
              <a:t>Correctness is at the program semantic level or hardware function level</a:t>
            </a:r>
          </a:p>
          <a:p>
            <a:r>
              <a:rPr lang="en-US" dirty="0"/>
              <a:t>One recent hot-topic example: </a:t>
            </a:r>
            <a:r>
              <a:rPr lang="en-US" dirty="0">
                <a:solidFill>
                  <a:srgbClr val="002060"/>
                </a:solidFill>
              </a:rPr>
              <a:t>NVIDIA’s tensor cores vs regular cores</a:t>
            </a:r>
          </a:p>
          <a:p>
            <a:pPr lvl="1"/>
            <a:endParaRPr lang="en-US" dirty="0">
              <a:solidFill>
                <a:srgbClr val="0000FF"/>
              </a:solidFill>
            </a:endParaRPr>
          </a:p>
        </p:txBody>
      </p:sp>
      <p:graphicFrame>
        <p:nvGraphicFramePr>
          <p:cNvPr id="5" name="Table 4">
            <a:extLst>
              <a:ext uri="{FF2B5EF4-FFF2-40B4-BE49-F238E27FC236}">
                <a16:creationId xmlns:a16="http://schemas.microsoft.com/office/drawing/2014/main" id="{BE81205E-DD00-331B-7618-BD5D335072CF}"/>
              </a:ext>
            </a:extLst>
          </p:cNvPr>
          <p:cNvGraphicFramePr>
            <a:graphicFrameLocks noGrp="1"/>
          </p:cNvGraphicFramePr>
          <p:nvPr>
            <p:extLst>
              <p:ext uri="{D42A27DB-BD31-4B8C-83A1-F6EECF244321}">
                <p14:modId xmlns:p14="http://schemas.microsoft.com/office/powerpoint/2010/main" val="3046707920"/>
              </p:ext>
            </p:extLst>
          </p:nvPr>
        </p:nvGraphicFramePr>
        <p:xfrm>
          <a:off x="533400" y="3124200"/>
          <a:ext cx="7924800" cy="3541158"/>
        </p:xfrm>
        <a:graphic>
          <a:graphicData uri="http://schemas.openxmlformats.org/drawingml/2006/table">
            <a:tbl>
              <a:tblPr/>
              <a:tblGrid>
                <a:gridCol w="2641600">
                  <a:extLst>
                    <a:ext uri="{9D8B030D-6E8A-4147-A177-3AD203B41FA5}">
                      <a16:colId xmlns:a16="http://schemas.microsoft.com/office/drawing/2014/main" val="2700116655"/>
                    </a:ext>
                  </a:extLst>
                </a:gridCol>
                <a:gridCol w="2641600">
                  <a:extLst>
                    <a:ext uri="{9D8B030D-6E8A-4147-A177-3AD203B41FA5}">
                      <a16:colId xmlns:a16="http://schemas.microsoft.com/office/drawing/2014/main" val="663911963"/>
                    </a:ext>
                  </a:extLst>
                </a:gridCol>
                <a:gridCol w="2641600">
                  <a:extLst>
                    <a:ext uri="{9D8B030D-6E8A-4147-A177-3AD203B41FA5}">
                      <a16:colId xmlns:a16="http://schemas.microsoft.com/office/drawing/2014/main" val="722746280"/>
                    </a:ext>
                  </a:extLst>
                </a:gridCol>
              </a:tblGrid>
              <a:tr h="212820">
                <a:tc>
                  <a:txBody>
                    <a:bodyPr/>
                    <a:lstStyle/>
                    <a:p>
                      <a:pPr fontAlgn="b"/>
                      <a:r>
                        <a:rPr lang="en-US" sz="1600" b="1" dirty="0">
                          <a:solidFill>
                            <a:schemeClr val="tx1"/>
                          </a:solidFill>
                          <a:effectLst/>
                        </a:rPr>
                        <a:t>Features</a:t>
                      </a:r>
                    </a:p>
                  </a:txBody>
                  <a:tcPr marL="45558" marR="45558" marT="22779" marB="22779"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bg1"/>
                    </a:solidFill>
                  </a:tcPr>
                </a:tc>
                <a:tc>
                  <a:txBody>
                    <a:bodyPr/>
                    <a:lstStyle/>
                    <a:p>
                      <a:pPr fontAlgn="b"/>
                      <a:r>
                        <a:rPr lang="en-US" sz="1600" b="1" dirty="0">
                          <a:solidFill>
                            <a:schemeClr val="tx1"/>
                          </a:solidFill>
                          <a:effectLst/>
                        </a:rPr>
                        <a:t>Tensor Cores</a:t>
                      </a:r>
                    </a:p>
                  </a:txBody>
                  <a:tcPr marL="45558" marR="45558" marT="22779" marB="22779"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bg1"/>
                    </a:solidFill>
                  </a:tcPr>
                </a:tc>
                <a:tc>
                  <a:txBody>
                    <a:bodyPr/>
                    <a:lstStyle/>
                    <a:p>
                      <a:pPr fontAlgn="b"/>
                      <a:r>
                        <a:rPr lang="en-US" sz="1600" b="1" dirty="0">
                          <a:solidFill>
                            <a:schemeClr val="tx1"/>
                          </a:solidFill>
                          <a:effectLst/>
                        </a:rPr>
                        <a:t>Regular GPU Cores</a:t>
                      </a:r>
                    </a:p>
                  </a:txBody>
                  <a:tcPr marL="45558" marR="45558" marT="22779" marB="22779" anchor="b">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bg1"/>
                    </a:solidFill>
                  </a:tcPr>
                </a:tc>
                <a:extLst>
                  <a:ext uri="{0D108BD9-81ED-4DB2-BD59-A6C34878D82A}">
                    <a16:rowId xmlns:a16="http://schemas.microsoft.com/office/drawing/2014/main" val="3424995477"/>
                  </a:ext>
                </a:extLst>
              </a:tr>
              <a:tr h="570759">
                <a:tc>
                  <a:txBody>
                    <a:bodyPr/>
                    <a:lstStyle/>
                    <a:p>
                      <a:pPr fontAlgn="base"/>
                      <a:r>
                        <a:rPr lang="en-US" sz="2000" b="1" dirty="0">
                          <a:solidFill>
                            <a:schemeClr val="tx1"/>
                          </a:solidFill>
                          <a:effectLst/>
                        </a:rPr>
                        <a:t>Purpose</a:t>
                      </a:r>
                      <a:endParaRPr lang="en-US" sz="2000" dirty="0">
                        <a:solidFill>
                          <a:schemeClr val="tx1"/>
                        </a:solidFill>
                        <a:effectLst/>
                      </a:endParaRPr>
                    </a:p>
                  </a:txBody>
                  <a:tcPr marL="45558" marR="45558" marT="22779" marB="22779"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bg1"/>
                    </a:solidFill>
                  </a:tcPr>
                </a:tc>
                <a:tc>
                  <a:txBody>
                    <a:bodyPr/>
                    <a:lstStyle/>
                    <a:p>
                      <a:pPr fontAlgn="base"/>
                      <a:r>
                        <a:rPr lang="en-US" sz="1200">
                          <a:solidFill>
                            <a:schemeClr val="tx1"/>
                          </a:solidFill>
                          <a:effectLst/>
                        </a:rPr>
                        <a:t>Optimized for deep learning and AI-specific computations.</a:t>
                      </a:r>
                    </a:p>
                  </a:txBody>
                  <a:tcPr marL="45558" marR="45558" marT="22779" marB="22779"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bg1"/>
                    </a:solidFill>
                  </a:tcPr>
                </a:tc>
                <a:tc>
                  <a:txBody>
                    <a:bodyPr/>
                    <a:lstStyle/>
                    <a:p>
                      <a:pPr fontAlgn="base"/>
                      <a:r>
                        <a:rPr lang="en-US" sz="1200">
                          <a:solidFill>
                            <a:schemeClr val="tx1"/>
                          </a:solidFill>
                          <a:effectLst/>
                        </a:rPr>
                        <a:t>Designed for general-purpose GPU computations, including graphics rendering and scientific computing.</a:t>
                      </a:r>
                    </a:p>
                  </a:txBody>
                  <a:tcPr marL="45558" marR="45558" marT="22779" marB="22779"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bg1"/>
                    </a:solidFill>
                  </a:tcPr>
                </a:tc>
                <a:extLst>
                  <a:ext uri="{0D108BD9-81ED-4DB2-BD59-A6C34878D82A}">
                    <a16:rowId xmlns:a16="http://schemas.microsoft.com/office/drawing/2014/main" val="1565491940"/>
                  </a:ext>
                </a:extLst>
              </a:tr>
              <a:tr h="532332">
                <a:tc>
                  <a:txBody>
                    <a:bodyPr/>
                    <a:lstStyle/>
                    <a:p>
                      <a:pPr fontAlgn="base"/>
                      <a:r>
                        <a:rPr lang="en-US" sz="2000" b="1" dirty="0">
                          <a:solidFill>
                            <a:schemeClr val="tx1"/>
                          </a:solidFill>
                          <a:effectLst/>
                        </a:rPr>
                        <a:t>Precision</a:t>
                      </a:r>
                      <a:endParaRPr lang="en-US" sz="2000" dirty="0">
                        <a:solidFill>
                          <a:schemeClr val="tx1"/>
                        </a:solidFill>
                        <a:effectLst/>
                      </a:endParaRPr>
                    </a:p>
                  </a:txBody>
                  <a:tcPr marL="45558" marR="45558" marT="22779" marB="22779"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bg1"/>
                    </a:solidFill>
                  </a:tcPr>
                </a:tc>
                <a:tc>
                  <a:txBody>
                    <a:bodyPr/>
                    <a:lstStyle/>
                    <a:p>
                      <a:pPr fontAlgn="base"/>
                      <a:r>
                        <a:rPr lang="en-US" sz="1200" dirty="0">
                          <a:solidFill>
                            <a:schemeClr val="tx1"/>
                          </a:solidFill>
                          <a:effectLst/>
                        </a:rPr>
                        <a:t>Primarily use mixed precision formats like FP16 and bfloat16.</a:t>
                      </a:r>
                    </a:p>
                  </a:txBody>
                  <a:tcPr marL="45558" marR="45558" marT="22779" marB="22779"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bg1"/>
                    </a:solidFill>
                  </a:tcPr>
                </a:tc>
                <a:tc>
                  <a:txBody>
                    <a:bodyPr/>
                    <a:lstStyle/>
                    <a:p>
                      <a:pPr fontAlgn="base"/>
                      <a:r>
                        <a:rPr lang="en-US" sz="1200">
                          <a:solidFill>
                            <a:schemeClr val="tx1"/>
                          </a:solidFill>
                          <a:effectLst/>
                        </a:rPr>
                        <a:t>Typically operate using standard precision formats like FP32 and sometimes FP64.</a:t>
                      </a:r>
                    </a:p>
                  </a:txBody>
                  <a:tcPr marL="45558" marR="45558" marT="22779" marB="22779"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bg1"/>
                    </a:solidFill>
                  </a:tcPr>
                </a:tc>
                <a:extLst>
                  <a:ext uri="{0D108BD9-81ED-4DB2-BD59-A6C34878D82A}">
                    <a16:rowId xmlns:a16="http://schemas.microsoft.com/office/drawing/2014/main" val="4124943182"/>
                  </a:ext>
                </a:extLst>
              </a:tr>
              <a:tr h="692088">
                <a:tc>
                  <a:txBody>
                    <a:bodyPr/>
                    <a:lstStyle/>
                    <a:p>
                      <a:pPr fontAlgn="base"/>
                      <a:r>
                        <a:rPr lang="en-US" sz="2000" b="1" dirty="0">
                          <a:solidFill>
                            <a:schemeClr val="tx1"/>
                          </a:solidFill>
                          <a:effectLst/>
                        </a:rPr>
                        <a:t>Performance</a:t>
                      </a:r>
                      <a:endParaRPr lang="en-US" sz="2000" dirty="0">
                        <a:solidFill>
                          <a:schemeClr val="tx1"/>
                        </a:solidFill>
                        <a:effectLst/>
                      </a:endParaRPr>
                    </a:p>
                  </a:txBody>
                  <a:tcPr marL="45558" marR="45558" marT="22779" marB="22779"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bg1"/>
                    </a:solidFill>
                  </a:tcPr>
                </a:tc>
                <a:tc>
                  <a:txBody>
                    <a:bodyPr/>
                    <a:lstStyle/>
                    <a:p>
                      <a:pPr fontAlgn="base"/>
                      <a:r>
                        <a:rPr lang="en-US" sz="1200" dirty="0">
                          <a:solidFill>
                            <a:schemeClr val="tx1"/>
                          </a:solidFill>
                          <a:effectLst/>
                        </a:rPr>
                        <a:t>Extremely high throughput for matrix operations critical in AI tasks.</a:t>
                      </a:r>
                    </a:p>
                  </a:txBody>
                  <a:tcPr marL="45558" marR="45558" marT="22779" marB="22779"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bg1"/>
                    </a:solidFill>
                  </a:tcPr>
                </a:tc>
                <a:tc>
                  <a:txBody>
                    <a:bodyPr/>
                    <a:lstStyle/>
                    <a:p>
                      <a:pPr fontAlgn="base"/>
                      <a:r>
                        <a:rPr lang="en-US" sz="1200">
                          <a:solidFill>
                            <a:schemeClr val="tx1"/>
                          </a:solidFill>
                          <a:effectLst/>
                        </a:rPr>
                        <a:t>High performance across a broad range of tasks, but generally slower in specific AI-related operations compared to tensor cores.</a:t>
                      </a:r>
                    </a:p>
                  </a:txBody>
                  <a:tcPr marL="45558" marR="45558" marT="22779" marB="22779"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bg1"/>
                    </a:solidFill>
                  </a:tcPr>
                </a:tc>
                <a:extLst>
                  <a:ext uri="{0D108BD9-81ED-4DB2-BD59-A6C34878D82A}">
                    <a16:rowId xmlns:a16="http://schemas.microsoft.com/office/drawing/2014/main" val="3771021770"/>
                  </a:ext>
                </a:extLst>
              </a:tr>
              <a:tr h="692088">
                <a:tc>
                  <a:txBody>
                    <a:bodyPr/>
                    <a:lstStyle/>
                    <a:p>
                      <a:pPr fontAlgn="base"/>
                      <a:r>
                        <a:rPr lang="en-US" sz="2000" b="1" dirty="0">
                          <a:solidFill>
                            <a:schemeClr val="tx1"/>
                          </a:solidFill>
                          <a:effectLst/>
                        </a:rPr>
                        <a:t>Computation Type</a:t>
                      </a:r>
                      <a:endParaRPr lang="en-US" sz="2000" dirty="0">
                        <a:solidFill>
                          <a:schemeClr val="tx1"/>
                        </a:solidFill>
                        <a:effectLst/>
                      </a:endParaRPr>
                    </a:p>
                  </a:txBody>
                  <a:tcPr marL="45558" marR="45558" marT="22779" marB="22779"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bg1"/>
                    </a:solidFill>
                  </a:tcPr>
                </a:tc>
                <a:tc>
                  <a:txBody>
                    <a:bodyPr/>
                    <a:lstStyle/>
                    <a:p>
                      <a:pPr fontAlgn="base"/>
                      <a:r>
                        <a:rPr lang="en-US" sz="1200" dirty="0">
                          <a:solidFill>
                            <a:schemeClr val="tx1"/>
                          </a:solidFill>
                          <a:effectLst/>
                        </a:rPr>
                        <a:t>Specialized for matrix multiply-and-accumulate operations.</a:t>
                      </a:r>
                    </a:p>
                  </a:txBody>
                  <a:tcPr marL="45558" marR="45558" marT="22779" marB="22779"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bg1"/>
                    </a:solidFill>
                  </a:tcPr>
                </a:tc>
                <a:tc>
                  <a:txBody>
                    <a:bodyPr/>
                    <a:lstStyle/>
                    <a:p>
                      <a:pPr fontAlgn="base"/>
                      <a:r>
                        <a:rPr lang="en-US" sz="1200" dirty="0">
                          <a:solidFill>
                            <a:schemeClr val="tx1"/>
                          </a:solidFill>
                          <a:effectLst/>
                        </a:rPr>
                        <a:t>Versatile, capable of handling a variety of operations including graphical shaders, physics simulations, and more.</a:t>
                      </a:r>
                    </a:p>
                  </a:txBody>
                  <a:tcPr marL="45558" marR="45558" marT="22779" marB="22779"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chemeClr val="bg1"/>
                    </a:solidFill>
                  </a:tcPr>
                </a:tc>
                <a:extLst>
                  <a:ext uri="{0D108BD9-81ED-4DB2-BD59-A6C34878D82A}">
                    <a16:rowId xmlns:a16="http://schemas.microsoft.com/office/drawing/2014/main" val="2816091604"/>
                  </a:ext>
                </a:extLst>
              </a:tr>
              <a:tr h="532332">
                <a:tc>
                  <a:txBody>
                    <a:bodyPr/>
                    <a:lstStyle/>
                    <a:p>
                      <a:pPr fontAlgn="base"/>
                      <a:r>
                        <a:rPr lang="en-US" sz="2000" b="1" dirty="0">
                          <a:solidFill>
                            <a:schemeClr val="tx1"/>
                          </a:solidFill>
                          <a:effectLst/>
                        </a:rPr>
                        <a:t>Accuracy</a:t>
                      </a:r>
                      <a:endParaRPr lang="en-US" sz="2000" dirty="0">
                        <a:solidFill>
                          <a:schemeClr val="tx1"/>
                        </a:solidFill>
                        <a:effectLst/>
                      </a:endParaRPr>
                    </a:p>
                  </a:txBody>
                  <a:tcPr marL="45558" marR="45558" marT="22779" marB="22779"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chemeClr val="bg1"/>
                    </a:solidFill>
                  </a:tcPr>
                </a:tc>
                <a:tc>
                  <a:txBody>
                    <a:bodyPr/>
                    <a:lstStyle/>
                    <a:p>
                      <a:pPr fontAlgn="base"/>
                      <a:r>
                        <a:rPr lang="en-US" sz="1200">
                          <a:solidFill>
                            <a:schemeClr val="tx1"/>
                          </a:solidFill>
                          <a:effectLst/>
                        </a:rPr>
                        <a:t>Less precise due to use of lower precision formats, acceptable in deep learning contexts.</a:t>
                      </a:r>
                    </a:p>
                  </a:txBody>
                  <a:tcPr marL="45558" marR="45558" marT="22779" marB="22779"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chemeClr val="bg1"/>
                    </a:solidFill>
                  </a:tcPr>
                </a:tc>
                <a:tc>
                  <a:txBody>
                    <a:bodyPr/>
                    <a:lstStyle/>
                    <a:p>
                      <a:pPr fontAlgn="base"/>
                      <a:r>
                        <a:rPr lang="en-US" sz="1200" dirty="0">
                          <a:solidFill>
                            <a:schemeClr val="tx1"/>
                          </a:solidFill>
                          <a:effectLst/>
                        </a:rPr>
                        <a:t>More precise, suitable for applications requiring high numerical accuracy.</a:t>
                      </a:r>
                    </a:p>
                  </a:txBody>
                  <a:tcPr marL="45558" marR="45558" marT="22779" marB="22779" anchor="ctr">
                    <a:lnL w="9525" cap="flat" cmpd="sng" algn="ctr">
                      <a:solidFill>
                        <a:srgbClr val="E3E3E3"/>
                      </a:solidFill>
                      <a:prstDash val="solid"/>
                      <a:round/>
                      <a:headEnd type="none" w="med" len="med"/>
                      <a:tailEnd type="none" w="med" len="med"/>
                    </a:lnL>
                    <a:lnR w="9525"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chemeClr val="bg1"/>
                    </a:solidFill>
                  </a:tcPr>
                </a:tc>
                <a:extLst>
                  <a:ext uri="{0D108BD9-81ED-4DB2-BD59-A6C34878D82A}">
                    <a16:rowId xmlns:a16="http://schemas.microsoft.com/office/drawing/2014/main" val="1122806367"/>
                  </a:ext>
                </a:extLst>
              </a:tr>
            </a:tbl>
          </a:graphicData>
        </a:graphic>
      </p:graphicFrame>
    </p:spTree>
    <p:extLst>
      <p:ext uri="{BB962C8B-B14F-4D97-AF65-F5344CB8AC3E}">
        <p14:creationId xmlns:p14="http://schemas.microsoft.com/office/powerpoint/2010/main" val="5265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p:cNvSpPr>
            <a:spLocks noGrp="1"/>
          </p:cNvSpPr>
          <p:nvPr>
            <p:ph type="title"/>
          </p:nvPr>
        </p:nvSpPr>
        <p:spPr/>
        <p:txBody>
          <a:bodyPr/>
          <a:lstStyle/>
          <a:p>
            <a:r>
              <a:rPr lang="en-US">
                <a:latin typeface="Garamond" charset="0"/>
                <a:ea typeface="ＭＳ Ｐゴシック" charset="0"/>
                <a:cs typeface="ＭＳ Ｐゴシック" charset="0"/>
              </a:rPr>
              <a:t>Cache Coherence: Whose Responsibility?</a:t>
            </a:r>
          </a:p>
        </p:txBody>
      </p:sp>
      <p:sp>
        <p:nvSpPr>
          <p:cNvPr id="3" name="Content Placeholder 2"/>
          <p:cNvSpPr>
            <a:spLocks noGrp="1"/>
          </p:cNvSpPr>
          <p:nvPr>
            <p:ph idx="1"/>
          </p:nvPr>
        </p:nvSpPr>
        <p:spPr>
          <a:xfrm>
            <a:off x="228600" y="1663700"/>
            <a:ext cx="8915400" cy="5194300"/>
          </a:xfrm>
        </p:spPr>
        <p:txBody>
          <a:bodyPr/>
          <a:lstStyle/>
          <a:p>
            <a:r>
              <a:rPr lang="en-US" dirty="0">
                <a:latin typeface="Tahoma" charset="0"/>
                <a:ea typeface="ＭＳ Ｐゴシック" charset="0"/>
                <a:cs typeface="ＭＳ Ｐゴシック" charset="0"/>
              </a:rPr>
              <a:t>Software</a:t>
            </a:r>
          </a:p>
          <a:p>
            <a:pPr lvl="1"/>
            <a:r>
              <a:rPr lang="en-US" dirty="0">
                <a:latin typeface="Tahoma" charset="0"/>
                <a:ea typeface="ＭＳ Ｐゴシック" charset="0"/>
              </a:rPr>
              <a:t>Can the programmer ensure coherence if caches are invisible to software?</a:t>
            </a:r>
          </a:p>
          <a:p>
            <a:pPr lvl="1"/>
            <a:r>
              <a:rPr lang="en-US" dirty="0">
                <a:latin typeface="Tahoma" charset="0"/>
                <a:ea typeface="ＭＳ Ｐゴシック" charset="0"/>
              </a:rPr>
              <a:t>Non-solution: Make shared locks/data non-cacheable (not realistic again)</a:t>
            </a:r>
          </a:p>
          <a:p>
            <a:pPr lvl="1"/>
            <a:r>
              <a:rPr lang="en-US" dirty="0">
                <a:latin typeface="Tahoma" charset="0"/>
                <a:ea typeface="ＭＳ Ｐゴシック" charset="0"/>
              </a:rPr>
              <a:t>Coarse-grained: Page-level coherence has huge overhead (not realistic)</a:t>
            </a:r>
          </a:p>
          <a:p>
            <a:pPr lvl="1"/>
            <a:r>
              <a:rPr lang="en-US" dirty="0">
                <a:latin typeface="Tahoma" charset="0"/>
                <a:ea typeface="ＭＳ Ｐゴシック" charset="0"/>
              </a:rPr>
              <a:t>Fine-grained: What if the ISA provided a cache flush instruction?</a:t>
            </a:r>
          </a:p>
          <a:p>
            <a:pPr lvl="2"/>
            <a:r>
              <a:rPr lang="en-US" dirty="0">
                <a:latin typeface="Tahoma" charset="0"/>
                <a:ea typeface="ＭＳ Ｐゴシック" charset="0"/>
              </a:rPr>
              <a:t>FLUSH-LOCAL A: Flushes/invalidates the cache block containing address A from a processor</a:t>
            </a:r>
            <a:r>
              <a:rPr lang="ja-JP" altLang="en-US" dirty="0">
                <a:latin typeface="Tahoma" charset="0"/>
                <a:ea typeface="ＭＳ Ｐゴシック" charset="0"/>
              </a:rPr>
              <a:t>’</a:t>
            </a:r>
            <a:r>
              <a:rPr lang="en-US" altLang="ja-JP" dirty="0">
                <a:latin typeface="Tahoma" charset="0"/>
                <a:ea typeface="ＭＳ Ｐゴシック" charset="0"/>
              </a:rPr>
              <a:t>s local cache. </a:t>
            </a:r>
          </a:p>
          <a:p>
            <a:pPr lvl="2"/>
            <a:r>
              <a:rPr lang="en-US" dirty="0">
                <a:latin typeface="Tahoma" charset="0"/>
                <a:ea typeface="ＭＳ Ｐゴシック" charset="0"/>
              </a:rPr>
              <a:t>FLUSH-GLOBAL A: Flushes/invalidates the cache block containing address A from all other processors</a:t>
            </a:r>
            <a:r>
              <a:rPr lang="ja-JP" altLang="en-US" dirty="0">
                <a:latin typeface="Tahoma" charset="0"/>
                <a:ea typeface="ＭＳ Ｐゴシック" charset="0"/>
              </a:rPr>
              <a:t>’</a:t>
            </a:r>
            <a:r>
              <a:rPr lang="en-US" altLang="ja-JP" dirty="0">
                <a:latin typeface="Tahoma" charset="0"/>
                <a:ea typeface="ＭＳ Ｐゴシック" charset="0"/>
              </a:rPr>
              <a:t> caches. </a:t>
            </a:r>
          </a:p>
          <a:p>
            <a:pPr lvl="2"/>
            <a:r>
              <a:rPr lang="en-US" dirty="0">
                <a:latin typeface="Tahoma" charset="0"/>
                <a:ea typeface="ＭＳ Ｐゴシック" charset="0"/>
              </a:rPr>
              <a:t>FLUSH-CACHE X: Flushes/invalidates all blocks in cache X.</a:t>
            </a:r>
          </a:p>
          <a:p>
            <a:pPr lvl="2"/>
            <a:endParaRPr lang="en-US" dirty="0">
              <a:latin typeface="Tahoma" charset="0"/>
              <a:ea typeface="ＭＳ Ｐゴシック" charset="0"/>
            </a:endParaRPr>
          </a:p>
          <a:p>
            <a:r>
              <a:rPr lang="en-US" dirty="0">
                <a:latin typeface="Tahoma" charset="0"/>
                <a:ea typeface="ＭＳ Ｐゴシック" charset="0"/>
                <a:cs typeface="ＭＳ Ｐゴシック" charset="0"/>
              </a:rPr>
              <a:t>Hardware</a:t>
            </a:r>
          </a:p>
          <a:p>
            <a:pPr lvl="1"/>
            <a:r>
              <a:rPr lang="en-US" sz="2000" dirty="0">
                <a:latin typeface="Tahoma" charset="0"/>
                <a:ea typeface="ＭＳ Ｐゴシック" charset="0"/>
              </a:rPr>
              <a:t>Simplifies software</a:t>
            </a:r>
            <a:r>
              <a:rPr lang="ja-JP" altLang="en-US" sz="2000" dirty="0">
                <a:latin typeface="Tahoma" charset="0"/>
                <a:ea typeface="ＭＳ Ｐゴシック" charset="0"/>
              </a:rPr>
              <a:t>’</a:t>
            </a:r>
            <a:r>
              <a:rPr lang="en-US" altLang="ja-JP" sz="2000" dirty="0">
                <a:latin typeface="Tahoma" charset="0"/>
                <a:ea typeface="ＭＳ Ｐゴシック" charset="0"/>
              </a:rPr>
              <a:t>s job</a:t>
            </a:r>
          </a:p>
          <a:p>
            <a:pPr lvl="1"/>
            <a:r>
              <a:rPr lang="en-US" sz="2000" dirty="0">
                <a:latin typeface="Tahoma" charset="0"/>
                <a:ea typeface="ＭＳ Ｐゴシック" charset="0"/>
              </a:rPr>
              <a:t>One idea: Invalidate all other copies of block A when a processor writes to it</a:t>
            </a:r>
          </a:p>
          <a:p>
            <a:pPr lvl="1"/>
            <a:endParaRPr lang="en-US" dirty="0">
              <a:latin typeface="Tahoma" charset="0"/>
              <a:ea typeface="ＭＳ Ｐゴシック" charset="0"/>
            </a:endParaRPr>
          </a:p>
          <a:p>
            <a:endParaRPr lang="en-US" dirty="0">
              <a:latin typeface="Tahoma" charset="0"/>
              <a:ea typeface="ＭＳ Ｐゴシック" charset="0"/>
              <a:cs typeface="ＭＳ Ｐゴシック"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p:txBody>
          <a:bodyPr/>
          <a:lstStyle/>
          <a:p>
            <a:r>
              <a:rPr lang="en-US" dirty="0">
                <a:latin typeface="Garamond" charset="0"/>
                <a:ea typeface="ＭＳ Ｐゴシック" charset="0"/>
                <a:cs typeface="ＭＳ Ｐゴシック" charset="0"/>
              </a:rPr>
              <a:t>A Very Simple Coherence Scheme</a:t>
            </a:r>
          </a:p>
        </p:txBody>
      </p:sp>
      <p:sp>
        <p:nvSpPr>
          <p:cNvPr id="3" name="Content Placeholder 2"/>
          <p:cNvSpPr>
            <a:spLocks noGrp="1"/>
          </p:cNvSpPr>
          <p:nvPr>
            <p:ph idx="1"/>
          </p:nvPr>
        </p:nvSpPr>
        <p:spPr/>
        <p:txBody>
          <a:bodyPr/>
          <a:lstStyle/>
          <a:p>
            <a:r>
              <a:rPr lang="en-US" dirty="0">
                <a:latin typeface="Tahoma" charset="0"/>
                <a:ea typeface="ＭＳ Ｐゴシック" charset="0"/>
                <a:cs typeface="ＭＳ Ｐゴシック" charset="0"/>
              </a:rPr>
              <a:t>Caches </a:t>
            </a:r>
            <a:r>
              <a:rPr lang="ja-JP" altLang="en-US" dirty="0">
                <a:latin typeface="Tahoma" charset="0"/>
                <a:ea typeface="ＭＳ Ｐゴシック" charset="0"/>
                <a:cs typeface="ＭＳ Ｐゴシック" charset="0"/>
              </a:rPr>
              <a:t>“</a:t>
            </a:r>
            <a:r>
              <a:rPr lang="en-US" altLang="ja-JP" dirty="0">
                <a:latin typeface="Tahoma" charset="0"/>
                <a:ea typeface="ＭＳ Ｐゴシック" charset="0"/>
                <a:cs typeface="ＭＳ Ｐゴシック" charset="0"/>
              </a:rPr>
              <a:t>snoop</a:t>
            </a:r>
            <a:r>
              <a:rPr lang="ja-JP" altLang="en-US" dirty="0">
                <a:latin typeface="Tahoma" charset="0"/>
                <a:ea typeface="ＭＳ Ｐゴシック" charset="0"/>
                <a:cs typeface="ＭＳ Ｐゴシック" charset="0"/>
              </a:rPr>
              <a:t>”</a:t>
            </a:r>
            <a:r>
              <a:rPr lang="en-US" altLang="ja-JP" dirty="0">
                <a:latin typeface="Tahoma" charset="0"/>
                <a:ea typeface="ＭＳ Ｐゴシック" charset="0"/>
                <a:cs typeface="ＭＳ Ｐゴシック" charset="0"/>
              </a:rPr>
              <a:t> (observe) each other</a:t>
            </a:r>
            <a:r>
              <a:rPr lang="ja-JP" altLang="en-US" dirty="0">
                <a:latin typeface="Tahoma" charset="0"/>
                <a:ea typeface="ＭＳ Ｐゴシック" charset="0"/>
                <a:cs typeface="ＭＳ Ｐゴシック" charset="0"/>
              </a:rPr>
              <a:t>’</a:t>
            </a:r>
            <a:r>
              <a:rPr lang="en-US" altLang="ja-JP" dirty="0">
                <a:latin typeface="Tahoma" charset="0"/>
                <a:ea typeface="ＭＳ Ｐゴシック" charset="0"/>
                <a:cs typeface="ＭＳ Ｐゴシック" charset="0"/>
              </a:rPr>
              <a:t>s write/read operations. If a processor writes to a block, all others invalidate the block.</a:t>
            </a:r>
          </a:p>
          <a:p>
            <a:r>
              <a:rPr lang="en-US" dirty="0">
                <a:latin typeface="Tahoma" charset="0"/>
                <a:ea typeface="ＭＳ Ｐゴシック" charset="0"/>
                <a:cs typeface="ＭＳ Ｐゴシック" charset="0"/>
              </a:rPr>
              <a:t>A simple protocol:</a:t>
            </a: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p:txBody>
      </p:sp>
      <p:sp>
        <p:nvSpPr>
          <p:cNvPr id="5" name="Rectangle 4"/>
          <p:cNvSpPr txBox="1">
            <a:spLocks noChangeArrowheads="1"/>
          </p:cNvSpPr>
          <p:nvPr/>
        </p:nvSpPr>
        <p:spPr bwMode="auto">
          <a:xfrm>
            <a:off x="6032500" y="2749550"/>
            <a:ext cx="2659063" cy="3317875"/>
          </a:xfrm>
          <a:prstGeom prst="rect">
            <a:avLst/>
          </a:prstGeom>
          <a:noFill/>
          <a:ln w="9525">
            <a:noFill/>
            <a:miter lim="800000"/>
            <a:headEnd/>
            <a:tailEnd/>
          </a:ln>
        </p:spPr>
        <p:txBody>
          <a:bodyPr lIns="90488" tIns="44450" rIns="90488" bIns="44450"/>
          <a:lstStyle/>
          <a:p>
            <a:pPr marL="342900" indent="-342900" eaLnBrk="0" hangingPunct="0">
              <a:spcBef>
                <a:spcPct val="20000"/>
              </a:spcBef>
              <a:buClr>
                <a:srgbClr val="CC9900"/>
              </a:buClr>
              <a:buSzPct val="65000"/>
              <a:buFont typeface="Wingdings" pitchFamily="2" charset="2"/>
              <a:buChar char="n"/>
              <a:defRPr/>
            </a:pPr>
            <a:r>
              <a:rPr lang="en-US" sz="2000" kern="0" dirty="0">
                <a:solidFill>
                  <a:srgbClr val="000000"/>
                </a:solidFill>
                <a:latin typeface="Tahoma"/>
                <a:cs typeface="Arial" charset="0"/>
              </a:rPr>
              <a:t>Write-through, no-write-allocate cache</a:t>
            </a:r>
          </a:p>
          <a:p>
            <a:pPr marL="342900" indent="-342900" eaLnBrk="0" hangingPunct="0">
              <a:spcBef>
                <a:spcPct val="20000"/>
              </a:spcBef>
              <a:buClr>
                <a:srgbClr val="CC9900"/>
              </a:buClr>
              <a:buSzPct val="65000"/>
              <a:buFont typeface="Wingdings" pitchFamily="2" charset="2"/>
              <a:buChar char="n"/>
              <a:defRPr/>
            </a:pPr>
            <a:r>
              <a:rPr lang="en-US" sz="2000" kern="0" dirty="0">
                <a:solidFill>
                  <a:srgbClr val="000000"/>
                </a:solidFill>
                <a:latin typeface="Tahoma"/>
                <a:cs typeface="Arial" charset="0"/>
              </a:rPr>
              <a:t>Actions of the local processor on the cache block: </a:t>
            </a:r>
            <a:r>
              <a:rPr lang="en-US" sz="2000" kern="0" dirty="0" err="1">
                <a:solidFill>
                  <a:srgbClr val="000000"/>
                </a:solidFill>
                <a:latin typeface="Tahoma"/>
                <a:cs typeface="Arial" charset="0"/>
              </a:rPr>
              <a:t>PrRd</a:t>
            </a:r>
            <a:r>
              <a:rPr lang="en-US" sz="2000" kern="0" dirty="0">
                <a:solidFill>
                  <a:srgbClr val="000000"/>
                </a:solidFill>
                <a:latin typeface="Tahoma"/>
                <a:cs typeface="Arial" charset="0"/>
              </a:rPr>
              <a:t>, </a:t>
            </a:r>
            <a:r>
              <a:rPr lang="en-US" sz="2000" kern="0" dirty="0" err="1">
                <a:solidFill>
                  <a:srgbClr val="000000"/>
                </a:solidFill>
                <a:latin typeface="Tahoma"/>
                <a:cs typeface="Arial" charset="0"/>
              </a:rPr>
              <a:t>PrWr</a:t>
            </a:r>
            <a:r>
              <a:rPr lang="en-US" sz="2000" kern="0" dirty="0">
                <a:solidFill>
                  <a:srgbClr val="000000"/>
                </a:solidFill>
                <a:latin typeface="Tahoma"/>
                <a:cs typeface="Arial" charset="0"/>
              </a:rPr>
              <a:t>, </a:t>
            </a:r>
          </a:p>
          <a:p>
            <a:pPr marL="342900" indent="-342900" eaLnBrk="0" hangingPunct="0">
              <a:spcBef>
                <a:spcPct val="20000"/>
              </a:spcBef>
              <a:buClr>
                <a:srgbClr val="CC9900"/>
              </a:buClr>
              <a:buSzPct val="65000"/>
              <a:buFont typeface="Wingdings" pitchFamily="2" charset="2"/>
              <a:buChar char="n"/>
              <a:defRPr/>
            </a:pPr>
            <a:r>
              <a:rPr lang="en-US" sz="2000" kern="0" dirty="0">
                <a:solidFill>
                  <a:srgbClr val="000000"/>
                </a:solidFill>
                <a:latin typeface="Tahoma"/>
                <a:cs typeface="Arial" charset="0"/>
              </a:rPr>
              <a:t>Actions that are broadcast on the bus for the block: </a:t>
            </a:r>
            <a:r>
              <a:rPr lang="en-US" sz="2000" kern="0" dirty="0" err="1">
                <a:solidFill>
                  <a:srgbClr val="000000"/>
                </a:solidFill>
                <a:latin typeface="Tahoma"/>
                <a:cs typeface="Arial" charset="0"/>
              </a:rPr>
              <a:t>BusRd</a:t>
            </a:r>
            <a:r>
              <a:rPr lang="en-US" sz="2000" kern="0" dirty="0">
                <a:solidFill>
                  <a:srgbClr val="000000"/>
                </a:solidFill>
                <a:latin typeface="Tahoma"/>
                <a:cs typeface="Arial" charset="0"/>
              </a:rPr>
              <a:t>, </a:t>
            </a:r>
            <a:r>
              <a:rPr lang="en-US" sz="2000" kern="0" dirty="0" err="1">
                <a:solidFill>
                  <a:srgbClr val="000000"/>
                </a:solidFill>
                <a:latin typeface="Tahoma"/>
                <a:cs typeface="Arial" charset="0"/>
              </a:rPr>
              <a:t>BusWr</a:t>
            </a:r>
            <a:endParaRPr lang="en-US" sz="2000" kern="0" dirty="0">
              <a:solidFill>
                <a:srgbClr val="000000"/>
              </a:solidFill>
              <a:latin typeface="Tahoma"/>
              <a:cs typeface="Arial" charset="0"/>
            </a:endParaRPr>
          </a:p>
        </p:txBody>
      </p:sp>
      <p:grpSp>
        <p:nvGrpSpPr>
          <p:cNvPr id="2" name="Group 5"/>
          <p:cNvGrpSpPr>
            <a:grpSpLocks/>
          </p:cNvGrpSpPr>
          <p:nvPr/>
        </p:nvGrpSpPr>
        <p:grpSpPr bwMode="auto">
          <a:xfrm>
            <a:off x="63500" y="2824163"/>
            <a:ext cx="4448175" cy="3500437"/>
            <a:chOff x="-1" y="785"/>
            <a:chExt cx="3528" cy="2787"/>
          </a:xfrm>
        </p:grpSpPr>
        <p:sp>
          <p:nvSpPr>
            <p:cNvPr id="130054" name="Rectangle 6"/>
            <p:cNvSpPr>
              <a:spLocks noChangeArrowheads="1"/>
            </p:cNvSpPr>
            <p:nvPr/>
          </p:nvSpPr>
          <p:spPr bwMode="auto">
            <a:xfrm>
              <a:off x="1564" y="3284"/>
              <a:ext cx="182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prstDash val="sysDot"/>
                  <a:miter lim="800000"/>
                  <a:headEnd/>
                  <a:tailEnd/>
                </a14:hiddenLine>
              </a:ext>
            </a:extLst>
          </p:spPr>
          <p:txBody>
            <a:bodyPr wrap="none" anchor="ctr"/>
            <a:lstStyle/>
            <a:p>
              <a:endParaRPr lang="en-US">
                <a:solidFill>
                  <a:srgbClr val="000000"/>
                </a:solidFill>
                <a:cs typeface="Arial" charset="0"/>
              </a:endParaRPr>
            </a:p>
          </p:txBody>
        </p:sp>
        <p:sp>
          <p:nvSpPr>
            <p:cNvPr id="130055" name="Oval 7"/>
            <p:cNvSpPr>
              <a:spLocks noChangeArrowheads="1"/>
            </p:cNvSpPr>
            <p:nvPr/>
          </p:nvSpPr>
          <p:spPr bwMode="auto">
            <a:xfrm>
              <a:off x="1712" y="1320"/>
              <a:ext cx="520" cy="52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cs typeface="Arial" charset="0"/>
              </a:endParaRPr>
            </a:p>
          </p:txBody>
        </p:sp>
        <p:sp>
          <p:nvSpPr>
            <p:cNvPr id="130056" name="Oval 8"/>
            <p:cNvSpPr>
              <a:spLocks noChangeArrowheads="1"/>
            </p:cNvSpPr>
            <p:nvPr/>
          </p:nvSpPr>
          <p:spPr bwMode="auto">
            <a:xfrm>
              <a:off x="1760" y="2376"/>
              <a:ext cx="520" cy="52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cs typeface="Arial" charset="0"/>
              </a:endParaRPr>
            </a:p>
          </p:txBody>
        </p:sp>
        <p:sp>
          <p:nvSpPr>
            <p:cNvPr id="130057" name="Arc 9"/>
            <p:cNvSpPr>
              <a:spLocks/>
            </p:cNvSpPr>
            <p:nvPr/>
          </p:nvSpPr>
          <p:spPr bwMode="auto">
            <a:xfrm rot="4920000">
              <a:off x="1888" y="831"/>
              <a:ext cx="606" cy="543"/>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35975" y="37722"/>
                  </a:moveTo>
                  <a:cubicBezTo>
                    <a:pt x="32017" y="41250"/>
                    <a:pt x="26901" y="43199"/>
                    <a:pt x="21600" y="43200"/>
                  </a:cubicBezTo>
                  <a:cubicBezTo>
                    <a:pt x="9670" y="43200"/>
                    <a:pt x="0" y="33529"/>
                    <a:pt x="0" y="21600"/>
                  </a:cubicBezTo>
                  <a:cubicBezTo>
                    <a:pt x="0" y="9670"/>
                    <a:pt x="9670" y="0"/>
                    <a:pt x="21600" y="0"/>
                  </a:cubicBezTo>
                  <a:cubicBezTo>
                    <a:pt x="33529" y="0"/>
                    <a:pt x="43200" y="9670"/>
                    <a:pt x="43200" y="21600"/>
                  </a:cubicBezTo>
                  <a:cubicBezTo>
                    <a:pt x="43200" y="23099"/>
                    <a:pt x="43043" y="24594"/>
                    <a:pt x="42734" y="26062"/>
                  </a:cubicBezTo>
                </a:path>
                <a:path w="43200" h="43200" stroke="0" extrusionOk="0">
                  <a:moveTo>
                    <a:pt x="35975" y="37722"/>
                  </a:moveTo>
                  <a:cubicBezTo>
                    <a:pt x="32017" y="41250"/>
                    <a:pt x="26901" y="43199"/>
                    <a:pt x="21600" y="43200"/>
                  </a:cubicBezTo>
                  <a:cubicBezTo>
                    <a:pt x="9670" y="43200"/>
                    <a:pt x="0" y="33529"/>
                    <a:pt x="0" y="21600"/>
                  </a:cubicBezTo>
                  <a:cubicBezTo>
                    <a:pt x="0" y="9670"/>
                    <a:pt x="9670" y="0"/>
                    <a:pt x="21600" y="0"/>
                  </a:cubicBezTo>
                  <a:cubicBezTo>
                    <a:pt x="33529" y="0"/>
                    <a:pt x="43200" y="9670"/>
                    <a:pt x="43200" y="21600"/>
                  </a:cubicBezTo>
                  <a:cubicBezTo>
                    <a:pt x="43200" y="23099"/>
                    <a:pt x="43043" y="24594"/>
                    <a:pt x="42734" y="26062"/>
                  </a:cubicBezTo>
                  <a:lnTo>
                    <a:pt x="21600" y="21600"/>
                  </a:lnTo>
                  <a:lnTo>
                    <a:pt x="35975" y="37722"/>
                  </a:lnTo>
                  <a:close/>
                </a:path>
              </a:pathLst>
            </a:custGeom>
            <a:noFill/>
            <a:ln w="12700" cap="rnd">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30058" name="Arc 10"/>
            <p:cNvSpPr>
              <a:spLocks/>
            </p:cNvSpPr>
            <p:nvPr/>
          </p:nvSpPr>
          <p:spPr bwMode="auto">
            <a:xfrm rot="4920000">
              <a:off x="2102" y="1783"/>
              <a:ext cx="903" cy="561"/>
            </a:xfrm>
            <a:custGeom>
              <a:avLst/>
              <a:gdLst>
                <a:gd name="T0" fmla="*/ 0 w 43200"/>
                <a:gd name="T1" fmla="*/ 0 h 26189"/>
                <a:gd name="T2" fmla="*/ 0 w 43200"/>
                <a:gd name="T3" fmla="*/ 0 h 26189"/>
                <a:gd name="T4" fmla="*/ 0 w 43200"/>
                <a:gd name="T5" fmla="*/ 0 h 26189"/>
                <a:gd name="T6" fmla="*/ 0 60000 65536"/>
                <a:gd name="T7" fmla="*/ 0 60000 65536"/>
                <a:gd name="T8" fmla="*/ 0 60000 65536"/>
                <a:gd name="T9" fmla="*/ 0 w 43200"/>
                <a:gd name="T10" fmla="*/ 0 h 26189"/>
                <a:gd name="T11" fmla="*/ 43200 w 43200"/>
                <a:gd name="T12" fmla="*/ 26189 h 26189"/>
              </a:gdLst>
              <a:ahLst/>
              <a:cxnLst>
                <a:cxn ang="T6">
                  <a:pos x="T0" y="T1"/>
                </a:cxn>
                <a:cxn ang="T7">
                  <a:pos x="T2" y="T3"/>
                </a:cxn>
                <a:cxn ang="T8">
                  <a:pos x="T4" y="T5"/>
                </a:cxn>
              </a:cxnLst>
              <a:rect l="T9" t="T10" r="T11" b="T12"/>
              <a:pathLst>
                <a:path w="43200" h="26189" fill="none" extrusionOk="0">
                  <a:moveTo>
                    <a:pt x="120" y="23883"/>
                  </a:moveTo>
                  <a:cubicBezTo>
                    <a:pt x="40" y="23124"/>
                    <a:pt x="0" y="22362"/>
                    <a:pt x="0" y="21600"/>
                  </a:cubicBezTo>
                  <a:cubicBezTo>
                    <a:pt x="0" y="9670"/>
                    <a:pt x="9670" y="0"/>
                    <a:pt x="21600" y="0"/>
                  </a:cubicBezTo>
                  <a:cubicBezTo>
                    <a:pt x="33529" y="0"/>
                    <a:pt x="43200" y="9670"/>
                    <a:pt x="43200" y="21600"/>
                  </a:cubicBezTo>
                  <a:cubicBezTo>
                    <a:pt x="43200" y="23142"/>
                    <a:pt x="43034" y="24681"/>
                    <a:pt x="42706" y="26188"/>
                  </a:cubicBezTo>
                </a:path>
                <a:path w="43200" h="26189" stroke="0" extrusionOk="0">
                  <a:moveTo>
                    <a:pt x="120" y="23883"/>
                  </a:moveTo>
                  <a:cubicBezTo>
                    <a:pt x="40" y="23124"/>
                    <a:pt x="0" y="22362"/>
                    <a:pt x="0" y="21600"/>
                  </a:cubicBezTo>
                  <a:cubicBezTo>
                    <a:pt x="0" y="9670"/>
                    <a:pt x="9670" y="0"/>
                    <a:pt x="21600" y="0"/>
                  </a:cubicBezTo>
                  <a:cubicBezTo>
                    <a:pt x="33529" y="0"/>
                    <a:pt x="43200" y="9670"/>
                    <a:pt x="43200" y="21600"/>
                  </a:cubicBezTo>
                  <a:cubicBezTo>
                    <a:pt x="43200" y="23142"/>
                    <a:pt x="43034" y="24681"/>
                    <a:pt x="42706" y="26188"/>
                  </a:cubicBezTo>
                  <a:lnTo>
                    <a:pt x="21600" y="21600"/>
                  </a:lnTo>
                  <a:lnTo>
                    <a:pt x="120" y="23883"/>
                  </a:lnTo>
                  <a:close/>
                </a:path>
              </a:pathLst>
            </a:custGeom>
            <a:noFill/>
            <a:ln w="12700" cap="rnd">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30059" name="Arc 11"/>
            <p:cNvSpPr>
              <a:spLocks/>
            </p:cNvSpPr>
            <p:nvPr/>
          </p:nvSpPr>
          <p:spPr bwMode="auto">
            <a:xfrm rot="4920000">
              <a:off x="1860" y="2825"/>
              <a:ext cx="652" cy="628"/>
            </a:xfrm>
            <a:custGeom>
              <a:avLst/>
              <a:gdLst>
                <a:gd name="T0" fmla="*/ 0 w 41915"/>
                <a:gd name="T1" fmla="*/ 0 h 43200"/>
                <a:gd name="T2" fmla="*/ 0 w 41915"/>
                <a:gd name="T3" fmla="*/ 0 h 43200"/>
                <a:gd name="T4" fmla="*/ 0 w 41915"/>
                <a:gd name="T5" fmla="*/ 0 h 43200"/>
                <a:gd name="T6" fmla="*/ 0 60000 65536"/>
                <a:gd name="T7" fmla="*/ 0 60000 65536"/>
                <a:gd name="T8" fmla="*/ 0 60000 65536"/>
                <a:gd name="T9" fmla="*/ 0 w 41915"/>
                <a:gd name="T10" fmla="*/ 0 h 43200"/>
                <a:gd name="T11" fmla="*/ 41915 w 41915"/>
                <a:gd name="T12" fmla="*/ 43200 h 43200"/>
              </a:gdLst>
              <a:ahLst/>
              <a:cxnLst>
                <a:cxn ang="T6">
                  <a:pos x="T0" y="T1"/>
                </a:cxn>
                <a:cxn ang="T7">
                  <a:pos x="T2" y="T3"/>
                </a:cxn>
                <a:cxn ang="T8">
                  <a:pos x="T4" y="T5"/>
                </a:cxn>
              </a:cxnLst>
              <a:rect l="T9" t="T10" r="T11" b="T12"/>
              <a:pathLst>
                <a:path w="41915" h="43200" fill="none" extrusionOk="0">
                  <a:moveTo>
                    <a:pt x="-1" y="14261"/>
                  </a:moveTo>
                  <a:cubicBezTo>
                    <a:pt x="3091" y="5703"/>
                    <a:pt x="11215" y="-1"/>
                    <a:pt x="20315" y="0"/>
                  </a:cubicBezTo>
                  <a:cubicBezTo>
                    <a:pt x="32244" y="0"/>
                    <a:pt x="41915" y="9670"/>
                    <a:pt x="41915" y="21600"/>
                  </a:cubicBezTo>
                  <a:cubicBezTo>
                    <a:pt x="41915" y="33529"/>
                    <a:pt x="32244" y="43200"/>
                    <a:pt x="20315" y="43200"/>
                  </a:cubicBezTo>
                  <a:cubicBezTo>
                    <a:pt x="14154" y="43200"/>
                    <a:pt x="8286" y="40569"/>
                    <a:pt x="4187" y="35969"/>
                  </a:cubicBezTo>
                </a:path>
                <a:path w="41915" h="43200" stroke="0" extrusionOk="0">
                  <a:moveTo>
                    <a:pt x="-1" y="14261"/>
                  </a:moveTo>
                  <a:cubicBezTo>
                    <a:pt x="3091" y="5703"/>
                    <a:pt x="11215" y="-1"/>
                    <a:pt x="20315" y="0"/>
                  </a:cubicBezTo>
                  <a:cubicBezTo>
                    <a:pt x="32244" y="0"/>
                    <a:pt x="41915" y="9670"/>
                    <a:pt x="41915" y="21600"/>
                  </a:cubicBezTo>
                  <a:cubicBezTo>
                    <a:pt x="41915" y="33529"/>
                    <a:pt x="32244" y="43200"/>
                    <a:pt x="20315" y="43200"/>
                  </a:cubicBezTo>
                  <a:cubicBezTo>
                    <a:pt x="14154" y="43200"/>
                    <a:pt x="8286" y="40569"/>
                    <a:pt x="4187" y="35969"/>
                  </a:cubicBezTo>
                  <a:lnTo>
                    <a:pt x="20315" y="21600"/>
                  </a:lnTo>
                  <a:lnTo>
                    <a:pt x="-1" y="14261"/>
                  </a:lnTo>
                  <a:close/>
                </a:path>
              </a:pathLst>
            </a:custGeom>
            <a:noFill/>
            <a:ln w="12700" cap="rnd">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30060" name="Rectangle 12"/>
            <p:cNvSpPr>
              <a:spLocks noChangeArrowheads="1"/>
            </p:cNvSpPr>
            <p:nvPr/>
          </p:nvSpPr>
          <p:spPr bwMode="auto">
            <a:xfrm>
              <a:off x="2494" y="833"/>
              <a:ext cx="994"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prstDash val="sysDot"/>
                  <a:miter lim="800000"/>
                  <a:headEnd/>
                  <a:tailEnd/>
                </a14:hiddenLine>
              </a:ext>
            </a:extLst>
          </p:spPr>
          <p:txBody>
            <a:bodyPr wrap="none" lIns="90488" tIns="44450" rIns="90488" bIns="44450">
              <a:spAutoFit/>
            </a:bodyPr>
            <a:lstStyle/>
            <a:p>
              <a:r>
                <a:rPr lang="en-US">
                  <a:solidFill>
                    <a:srgbClr val="000000"/>
                  </a:solidFill>
                  <a:cs typeface="Arial" charset="0"/>
                </a:rPr>
                <a:t>PrWr / BusWr</a:t>
              </a:r>
            </a:p>
          </p:txBody>
        </p:sp>
        <p:sp>
          <p:nvSpPr>
            <p:cNvPr id="130061" name="Rectangle 13"/>
            <p:cNvSpPr>
              <a:spLocks noChangeArrowheads="1"/>
            </p:cNvSpPr>
            <p:nvPr/>
          </p:nvSpPr>
          <p:spPr bwMode="auto">
            <a:xfrm>
              <a:off x="1753" y="1456"/>
              <a:ext cx="434"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prstDash val="sysDot"/>
                  <a:miter lim="800000"/>
                  <a:headEnd/>
                  <a:tailEnd/>
                </a14:hiddenLine>
              </a:ext>
            </a:extLst>
          </p:spPr>
          <p:txBody>
            <a:bodyPr wrap="none" lIns="90488" tIns="44450" rIns="90488" bIns="44450">
              <a:spAutoFit/>
            </a:bodyPr>
            <a:lstStyle/>
            <a:p>
              <a:r>
                <a:rPr lang="en-US">
                  <a:solidFill>
                    <a:srgbClr val="000000"/>
                  </a:solidFill>
                  <a:cs typeface="Arial" charset="0"/>
                </a:rPr>
                <a:t>Valid</a:t>
              </a:r>
            </a:p>
          </p:txBody>
        </p:sp>
        <p:sp>
          <p:nvSpPr>
            <p:cNvPr id="130062" name="Rectangle 14"/>
            <p:cNvSpPr>
              <a:spLocks noChangeArrowheads="1"/>
            </p:cNvSpPr>
            <p:nvPr/>
          </p:nvSpPr>
          <p:spPr bwMode="auto">
            <a:xfrm>
              <a:off x="2865" y="1788"/>
              <a:ext cx="546"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prstDash val="sysDot"/>
                  <a:miter lim="800000"/>
                  <a:headEnd/>
                  <a:tailEnd/>
                </a14:hiddenLine>
              </a:ext>
            </a:extLst>
          </p:spPr>
          <p:txBody>
            <a:bodyPr wrap="none" lIns="90488" tIns="44450" rIns="90488" bIns="44450">
              <a:spAutoFit/>
            </a:bodyPr>
            <a:lstStyle/>
            <a:p>
              <a:r>
                <a:rPr lang="en-US">
                  <a:solidFill>
                    <a:srgbClr val="000000"/>
                  </a:solidFill>
                  <a:cs typeface="Arial" charset="0"/>
                </a:rPr>
                <a:t>BusWr</a:t>
              </a:r>
            </a:p>
          </p:txBody>
        </p:sp>
        <p:sp>
          <p:nvSpPr>
            <p:cNvPr id="130063" name="Rectangle 15"/>
            <p:cNvSpPr>
              <a:spLocks noChangeArrowheads="1"/>
            </p:cNvSpPr>
            <p:nvPr/>
          </p:nvSpPr>
          <p:spPr bwMode="auto">
            <a:xfrm>
              <a:off x="1760" y="2530"/>
              <a:ext cx="530"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prstDash val="sysDot"/>
                  <a:miter lim="800000"/>
                  <a:headEnd/>
                  <a:tailEnd/>
                </a14:hiddenLine>
              </a:ext>
            </a:extLst>
          </p:spPr>
          <p:txBody>
            <a:bodyPr wrap="none" lIns="90488" tIns="44450" rIns="90488" bIns="44450">
              <a:spAutoFit/>
            </a:bodyPr>
            <a:lstStyle/>
            <a:p>
              <a:r>
                <a:rPr lang="en-US">
                  <a:solidFill>
                    <a:srgbClr val="000000"/>
                  </a:solidFill>
                  <a:cs typeface="Arial" charset="0"/>
                </a:rPr>
                <a:t>Invalid</a:t>
              </a:r>
            </a:p>
          </p:txBody>
        </p:sp>
        <p:sp>
          <p:nvSpPr>
            <p:cNvPr id="130064" name="Rectangle 16"/>
            <p:cNvSpPr>
              <a:spLocks noChangeArrowheads="1"/>
            </p:cNvSpPr>
            <p:nvPr/>
          </p:nvSpPr>
          <p:spPr bwMode="auto">
            <a:xfrm>
              <a:off x="2533" y="2996"/>
              <a:ext cx="994"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prstDash val="sysDot"/>
                  <a:miter lim="800000"/>
                  <a:headEnd/>
                  <a:tailEnd/>
                </a14:hiddenLine>
              </a:ext>
            </a:extLst>
          </p:spPr>
          <p:txBody>
            <a:bodyPr wrap="none" lIns="90488" tIns="44450" rIns="90488" bIns="44450">
              <a:spAutoFit/>
            </a:bodyPr>
            <a:lstStyle/>
            <a:p>
              <a:r>
                <a:rPr lang="en-US">
                  <a:solidFill>
                    <a:srgbClr val="000000"/>
                  </a:solidFill>
                  <a:cs typeface="Arial" charset="0"/>
                </a:rPr>
                <a:t>PrWr / BusWr</a:t>
              </a:r>
            </a:p>
          </p:txBody>
        </p:sp>
        <p:sp>
          <p:nvSpPr>
            <p:cNvPr id="130065" name="Rectangle 17"/>
            <p:cNvSpPr>
              <a:spLocks noChangeArrowheads="1"/>
            </p:cNvSpPr>
            <p:nvPr/>
          </p:nvSpPr>
          <p:spPr bwMode="auto">
            <a:xfrm>
              <a:off x="-1" y="1955"/>
              <a:ext cx="994"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prstDash val="sysDot"/>
                  <a:miter lim="800000"/>
                  <a:headEnd/>
                  <a:tailEnd/>
                </a14:hiddenLine>
              </a:ext>
            </a:extLst>
          </p:spPr>
          <p:txBody>
            <a:bodyPr wrap="none" lIns="90488" tIns="44450" rIns="90488" bIns="44450">
              <a:spAutoFit/>
            </a:bodyPr>
            <a:lstStyle/>
            <a:p>
              <a:r>
                <a:rPr lang="en-US">
                  <a:solidFill>
                    <a:srgbClr val="000000"/>
                  </a:solidFill>
                  <a:cs typeface="Arial" charset="0"/>
                </a:rPr>
                <a:t>PrRd / BusRd</a:t>
              </a:r>
            </a:p>
          </p:txBody>
        </p:sp>
        <p:sp>
          <p:nvSpPr>
            <p:cNvPr id="130066" name="Arc 18"/>
            <p:cNvSpPr>
              <a:spLocks/>
            </p:cNvSpPr>
            <p:nvPr/>
          </p:nvSpPr>
          <p:spPr bwMode="auto">
            <a:xfrm rot="-5880000">
              <a:off x="1046" y="1781"/>
              <a:ext cx="903" cy="561"/>
            </a:xfrm>
            <a:custGeom>
              <a:avLst/>
              <a:gdLst>
                <a:gd name="T0" fmla="*/ 0 w 43200"/>
                <a:gd name="T1" fmla="*/ 0 h 26189"/>
                <a:gd name="T2" fmla="*/ 0 w 43200"/>
                <a:gd name="T3" fmla="*/ 0 h 26189"/>
                <a:gd name="T4" fmla="*/ 0 w 43200"/>
                <a:gd name="T5" fmla="*/ 0 h 26189"/>
                <a:gd name="T6" fmla="*/ 0 60000 65536"/>
                <a:gd name="T7" fmla="*/ 0 60000 65536"/>
                <a:gd name="T8" fmla="*/ 0 60000 65536"/>
                <a:gd name="T9" fmla="*/ 0 w 43200"/>
                <a:gd name="T10" fmla="*/ 0 h 26189"/>
                <a:gd name="T11" fmla="*/ 43200 w 43200"/>
                <a:gd name="T12" fmla="*/ 26189 h 26189"/>
              </a:gdLst>
              <a:ahLst/>
              <a:cxnLst>
                <a:cxn ang="T6">
                  <a:pos x="T0" y="T1"/>
                </a:cxn>
                <a:cxn ang="T7">
                  <a:pos x="T2" y="T3"/>
                </a:cxn>
                <a:cxn ang="T8">
                  <a:pos x="T4" y="T5"/>
                </a:cxn>
              </a:cxnLst>
              <a:rect l="T9" t="T10" r="T11" b="T12"/>
              <a:pathLst>
                <a:path w="43200" h="26189" fill="none" extrusionOk="0">
                  <a:moveTo>
                    <a:pt x="120" y="23883"/>
                  </a:moveTo>
                  <a:cubicBezTo>
                    <a:pt x="40" y="23124"/>
                    <a:pt x="0" y="22362"/>
                    <a:pt x="0" y="21600"/>
                  </a:cubicBezTo>
                  <a:cubicBezTo>
                    <a:pt x="0" y="9670"/>
                    <a:pt x="9670" y="0"/>
                    <a:pt x="21600" y="0"/>
                  </a:cubicBezTo>
                  <a:cubicBezTo>
                    <a:pt x="33529" y="0"/>
                    <a:pt x="43200" y="9670"/>
                    <a:pt x="43200" y="21600"/>
                  </a:cubicBezTo>
                  <a:cubicBezTo>
                    <a:pt x="43200" y="23142"/>
                    <a:pt x="43034" y="24681"/>
                    <a:pt x="42706" y="26188"/>
                  </a:cubicBezTo>
                </a:path>
                <a:path w="43200" h="26189" stroke="0" extrusionOk="0">
                  <a:moveTo>
                    <a:pt x="120" y="23883"/>
                  </a:moveTo>
                  <a:cubicBezTo>
                    <a:pt x="40" y="23124"/>
                    <a:pt x="0" y="22362"/>
                    <a:pt x="0" y="21600"/>
                  </a:cubicBezTo>
                  <a:cubicBezTo>
                    <a:pt x="0" y="9670"/>
                    <a:pt x="9670" y="0"/>
                    <a:pt x="21600" y="0"/>
                  </a:cubicBezTo>
                  <a:cubicBezTo>
                    <a:pt x="33529" y="0"/>
                    <a:pt x="43200" y="9670"/>
                    <a:pt x="43200" y="21600"/>
                  </a:cubicBezTo>
                  <a:cubicBezTo>
                    <a:pt x="43200" y="23142"/>
                    <a:pt x="43034" y="24681"/>
                    <a:pt x="42706" y="26188"/>
                  </a:cubicBezTo>
                  <a:lnTo>
                    <a:pt x="21600" y="21600"/>
                  </a:lnTo>
                  <a:lnTo>
                    <a:pt x="120" y="23883"/>
                  </a:lnTo>
                  <a:close/>
                </a:path>
              </a:pathLst>
            </a:custGeom>
            <a:noFill/>
            <a:ln w="12700" cap="rnd">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30067" name="Rectangle 19"/>
            <p:cNvSpPr>
              <a:spLocks noChangeArrowheads="1"/>
            </p:cNvSpPr>
            <p:nvPr/>
          </p:nvSpPr>
          <p:spPr bwMode="auto">
            <a:xfrm>
              <a:off x="1079" y="785"/>
              <a:ext cx="735" cy="2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prstDash val="sysDot"/>
                  <a:miter lim="800000"/>
                  <a:headEnd/>
                  <a:tailEnd/>
                </a14:hiddenLine>
              </a:ext>
            </a:extLst>
          </p:spPr>
          <p:txBody>
            <a:bodyPr wrap="none" lIns="90488" tIns="44450" rIns="90488" bIns="44450">
              <a:spAutoFit/>
            </a:bodyPr>
            <a:lstStyle/>
            <a:p>
              <a:r>
                <a:rPr lang="en-US">
                  <a:solidFill>
                    <a:srgbClr val="000000"/>
                  </a:solidFill>
                  <a:cs typeface="Arial" charset="0"/>
                </a:rPr>
                <a:t>PrRd/--</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5D71-76D6-F3C0-4370-D646BA434CE1}"/>
              </a:ext>
            </a:extLst>
          </p:cNvPr>
          <p:cNvSpPr>
            <a:spLocks noGrp="1"/>
          </p:cNvSpPr>
          <p:nvPr>
            <p:ph type="title"/>
          </p:nvPr>
        </p:nvSpPr>
        <p:spPr>
          <a:xfrm>
            <a:off x="457200" y="76200"/>
            <a:ext cx="8686800" cy="1143000"/>
          </a:xfrm>
        </p:spPr>
        <p:txBody>
          <a:bodyPr/>
          <a:lstStyle/>
          <a:p>
            <a:r>
              <a:rPr lang="en-US" dirty="0">
                <a:latin typeface="Garamond" panose="02020404030301010803" pitchFamily="18" charset="0"/>
              </a:rPr>
              <a:t>Trade-off on Providing Coherence</a:t>
            </a:r>
          </a:p>
        </p:txBody>
      </p:sp>
      <p:sp>
        <p:nvSpPr>
          <p:cNvPr id="3" name="Content Placeholder 2">
            <a:extLst>
              <a:ext uri="{FF2B5EF4-FFF2-40B4-BE49-F238E27FC236}">
                <a16:creationId xmlns:a16="http://schemas.microsoft.com/office/drawing/2014/main" id="{4D29D2F7-2977-111A-F137-6487B8CAF8E0}"/>
              </a:ext>
            </a:extLst>
          </p:cNvPr>
          <p:cNvSpPr>
            <a:spLocks noGrp="1"/>
          </p:cNvSpPr>
          <p:nvPr>
            <p:ph idx="1"/>
          </p:nvPr>
        </p:nvSpPr>
        <p:spPr>
          <a:xfrm>
            <a:off x="381000" y="1143000"/>
            <a:ext cx="8229600" cy="4373563"/>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Coherence schemes typically target a cache line or cache block, not an entire cache or individual data elements within a cache. </a:t>
            </a:r>
          </a:p>
          <a:p>
            <a:r>
              <a:rPr lang="en-US" b="1" dirty="0">
                <a:latin typeface="Tahoma" panose="020B0604030504040204" pitchFamily="34" charset="0"/>
                <a:ea typeface="Tahoma" panose="020B0604030504040204" pitchFamily="34" charset="0"/>
                <a:cs typeface="Tahoma" panose="020B0604030504040204" pitchFamily="34" charset="0"/>
              </a:rPr>
              <a:t>Remainder: Cache Line or Block: </a:t>
            </a:r>
            <a:r>
              <a:rPr lang="en-US" dirty="0">
                <a:latin typeface="Tahoma" panose="020B0604030504040204" pitchFamily="34" charset="0"/>
                <a:ea typeface="Tahoma" panose="020B0604030504040204" pitchFamily="34" charset="0"/>
                <a:cs typeface="Tahoma" panose="020B0604030504040204" pitchFamily="34" charset="0"/>
              </a:rPr>
              <a:t>A cache is divided into small units called cache lines or blocks. Coherence protocols maintain consistency at this level. For example, if a cache line is updated by one processor, coherence protocols ensure that other caches see the updated value or mark their copy as invalid. </a:t>
            </a:r>
          </a:p>
          <a:p>
            <a:r>
              <a:rPr lang="en-US" b="1" dirty="0">
                <a:latin typeface="Tahoma" panose="020B0604030504040204" pitchFamily="34" charset="0"/>
                <a:ea typeface="Tahoma" panose="020B0604030504040204" pitchFamily="34" charset="0"/>
                <a:cs typeface="Tahoma" panose="020B0604030504040204" pitchFamily="34" charset="0"/>
              </a:rPr>
              <a:t>Coherence at the Cache Line Level: </a:t>
            </a:r>
            <a:r>
              <a:rPr lang="en-US" dirty="0">
                <a:latin typeface="Tahoma" panose="020B0604030504040204" pitchFamily="34" charset="0"/>
                <a:ea typeface="Tahoma" panose="020B0604030504040204" pitchFamily="34" charset="0"/>
                <a:cs typeface="Tahoma" panose="020B0604030504040204" pitchFamily="34" charset="0"/>
              </a:rPr>
              <a:t>By focusing on cache lines, coherence schemes can achieve consistency with fine granularity while maintaining efficiency. If coherence were maintained at the level of entire caches, it would be less efficient due to the large amount of unnecessary invalidations or updates. If coherence targeted individual data elements within cache lines, it would add complexity without a significant gain in performance. </a:t>
            </a:r>
          </a:p>
          <a:p>
            <a:r>
              <a:rPr lang="en-US" dirty="0">
                <a:latin typeface="Tahoma" panose="020B0604030504040204" pitchFamily="34" charset="0"/>
                <a:ea typeface="Tahoma" panose="020B0604030504040204" pitchFamily="34" charset="0"/>
                <a:cs typeface="Tahoma" panose="020B0604030504040204" pitchFamily="34" charset="0"/>
              </a:rPr>
              <a:t>Thus, coherence schemes ensure that all processors in a multiprocessor system have a consistent view of data at the level of cache lines or blocks.</a:t>
            </a:r>
          </a:p>
        </p:txBody>
      </p:sp>
    </p:spTree>
    <p:extLst>
      <p:ext uri="{BB962C8B-B14F-4D97-AF65-F5344CB8AC3E}">
        <p14:creationId xmlns:p14="http://schemas.microsoft.com/office/powerpoint/2010/main" val="694475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p:cNvSpPr>
            <a:spLocks noGrp="1"/>
          </p:cNvSpPr>
          <p:nvPr>
            <p:ph type="title"/>
          </p:nvPr>
        </p:nvSpPr>
        <p:spPr/>
        <p:txBody>
          <a:bodyPr/>
          <a:lstStyle/>
          <a:p>
            <a:r>
              <a:rPr lang="en-US">
                <a:latin typeface="Garamond" charset="0"/>
                <a:ea typeface="ＭＳ Ｐゴシック" charset="0"/>
                <a:cs typeface="ＭＳ Ｐゴシック" charset="0"/>
              </a:rPr>
              <a:t>(Non-)Solutions to Cache Coherence</a:t>
            </a:r>
          </a:p>
        </p:txBody>
      </p:sp>
      <p:sp>
        <p:nvSpPr>
          <p:cNvPr id="3" name="Content Placeholder 2"/>
          <p:cNvSpPr>
            <a:spLocks noGrp="1"/>
          </p:cNvSpPr>
          <p:nvPr>
            <p:ph idx="1"/>
          </p:nvPr>
        </p:nvSpPr>
        <p:spPr/>
        <p:txBody>
          <a:bodyPr/>
          <a:lstStyle/>
          <a:p>
            <a:r>
              <a:rPr lang="en-US" sz="2400" dirty="0">
                <a:solidFill>
                  <a:srgbClr val="0000FF"/>
                </a:solidFill>
                <a:latin typeface="Tahoma" charset="0"/>
                <a:ea typeface="ＭＳ Ｐゴシック" charset="0"/>
                <a:cs typeface="ＭＳ Ｐゴシック" charset="0"/>
              </a:rPr>
              <a:t>No hardware based coherence</a:t>
            </a:r>
          </a:p>
          <a:p>
            <a:pPr lvl="1"/>
            <a:r>
              <a:rPr lang="en-US" sz="2000" dirty="0">
                <a:latin typeface="Tahoma" charset="0"/>
                <a:ea typeface="ＭＳ Ｐゴシック" charset="0"/>
              </a:rPr>
              <a:t>Keeping caches coherent is software’s responsibility</a:t>
            </a:r>
          </a:p>
          <a:p>
            <a:pPr lvl="1">
              <a:buFont typeface="Wingdings" charset="0"/>
              <a:buNone/>
            </a:pPr>
            <a:r>
              <a:rPr lang="en-US" sz="2000" dirty="0">
                <a:latin typeface="Tahoma" charset="0"/>
                <a:ea typeface="ＭＳ Ｐゴシック" charset="0"/>
              </a:rPr>
              <a:t>+ Makes </a:t>
            </a:r>
            <a:r>
              <a:rPr lang="en-US" sz="2000" dirty="0" err="1">
                <a:latin typeface="Tahoma" charset="0"/>
                <a:ea typeface="ＭＳ Ｐゴシック" charset="0"/>
              </a:rPr>
              <a:t>microarchitect’s</a:t>
            </a:r>
            <a:r>
              <a:rPr lang="en-US" sz="2000" dirty="0">
                <a:latin typeface="Tahoma" charset="0"/>
                <a:ea typeface="ＭＳ Ｐゴシック" charset="0"/>
              </a:rPr>
              <a:t> life easier</a:t>
            </a:r>
          </a:p>
          <a:p>
            <a:pPr lvl="1">
              <a:buFont typeface="Wingdings" charset="0"/>
              <a:buNone/>
            </a:pPr>
            <a:r>
              <a:rPr lang="en-US" sz="2000" dirty="0">
                <a:latin typeface="Tahoma" charset="0"/>
                <a:ea typeface="ＭＳ Ｐゴシック" charset="0"/>
              </a:rPr>
              <a:t>-- Makes average programmer’s life much harder </a:t>
            </a:r>
          </a:p>
          <a:p>
            <a:pPr lvl="2"/>
            <a:r>
              <a:rPr lang="en-US" sz="1800" dirty="0">
                <a:latin typeface="Tahoma" charset="0"/>
                <a:ea typeface="ＭＳ Ｐゴシック" charset="0"/>
              </a:rPr>
              <a:t>need to worry about hardware caches to maintain program correctness?</a:t>
            </a:r>
          </a:p>
          <a:p>
            <a:pPr lvl="1">
              <a:buFont typeface="Wingdings" charset="0"/>
              <a:buNone/>
            </a:pPr>
            <a:r>
              <a:rPr lang="en-US" sz="2000" dirty="0">
                <a:latin typeface="Tahoma" charset="0"/>
                <a:ea typeface="ＭＳ Ｐゴシック" charset="0"/>
              </a:rPr>
              <a:t>-- Overhead in ensuring coherence in software</a:t>
            </a:r>
          </a:p>
          <a:p>
            <a:pPr lvl="1">
              <a:buFont typeface="Wingdings" charset="0"/>
              <a:buNone/>
            </a:pPr>
            <a:endParaRPr lang="en-US" sz="2000" dirty="0">
              <a:latin typeface="Tahoma" charset="0"/>
              <a:ea typeface="ＭＳ Ｐゴシック" charset="0"/>
            </a:endParaRPr>
          </a:p>
          <a:p>
            <a:r>
              <a:rPr lang="en-US" sz="2400" dirty="0">
                <a:solidFill>
                  <a:srgbClr val="0000FF"/>
                </a:solidFill>
                <a:latin typeface="Tahoma" charset="0"/>
                <a:ea typeface="ＭＳ Ｐゴシック" charset="0"/>
                <a:cs typeface="ＭＳ Ｐゴシック" charset="0"/>
              </a:rPr>
              <a:t>All caches are shared between all processors</a:t>
            </a:r>
          </a:p>
          <a:p>
            <a:pPr lvl="1">
              <a:buFont typeface="Wingdings" charset="0"/>
              <a:buNone/>
            </a:pPr>
            <a:r>
              <a:rPr lang="en-US" sz="2000" dirty="0">
                <a:latin typeface="Tahoma" charset="0"/>
                <a:ea typeface="ＭＳ Ｐゴシック" charset="0"/>
              </a:rPr>
              <a:t>+ No need for coherence</a:t>
            </a:r>
          </a:p>
          <a:p>
            <a:pPr lvl="1">
              <a:buFont typeface="Wingdings" charset="0"/>
              <a:buNone/>
            </a:pPr>
            <a:r>
              <a:rPr lang="en-US" sz="2000" dirty="0">
                <a:latin typeface="Tahoma" charset="0"/>
                <a:ea typeface="ＭＳ Ｐゴシック" charset="0"/>
              </a:rPr>
              <a:t>-- Shared cache becomes the bandwidth bottleneck</a:t>
            </a:r>
          </a:p>
          <a:p>
            <a:pPr lvl="1">
              <a:buFont typeface="Wingdings" charset="0"/>
              <a:buNone/>
            </a:pPr>
            <a:r>
              <a:rPr lang="en-US" sz="2000" dirty="0">
                <a:latin typeface="Tahoma" charset="0"/>
                <a:ea typeface="ＭＳ Ｐゴシック" charset="0"/>
              </a:rPr>
              <a:t>-- Very hard to design a scalable system with low-latency cache access this way</a:t>
            </a:r>
          </a:p>
          <a:p>
            <a:pPr lvl="1"/>
            <a:endParaRPr lang="en-US" sz="2000" dirty="0">
              <a:solidFill>
                <a:srgbClr val="0000FF"/>
              </a:solidFill>
              <a:latin typeface="Tahoma" charset="0"/>
              <a:ea typeface="ＭＳ Ｐゴシック" charset="0"/>
            </a:endParaRPr>
          </a:p>
          <a:p>
            <a:pPr lvl="1"/>
            <a:endParaRPr lang="en-US" sz="2000" dirty="0">
              <a:solidFill>
                <a:srgbClr val="0000FF"/>
              </a:solidFill>
              <a:latin typeface="Tahoma" charset="0"/>
              <a:ea typeface="ＭＳ Ｐゴシック" charset="0"/>
            </a:endParaRPr>
          </a:p>
          <a:p>
            <a:pPr lvl="2"/>
            <a:endParaRPr lang="en-US" sz="1800" dirty="0">
              <a:latin typeface="Tahoma" charset="0"/>
              <a:ea typeface="ＭＳ Ｐゴシック" charset="0"/>
            </a:endParaRPr>
          </a:p>
          <a:p>
            <a:endParaRPr lang="en-US" sz="2400" dirty="0">
              <a:latin typeface="Tahoma" charset="0"/>
              <a:ea typeface="ＭＳ Ｐゴシック" charset="0"/>
              <a:cs typeface="ＭＳ Ｐゴシック"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p:txBody>
          <a:bodyPr/>
          <a:lstStyle/>
          <a:p>
            <a:r>
              <a:rPr lang="en-US">
                <a:latin typeface="Garamond" charset="0"/>
                <a:ea typeface="ＭＳ Ｐゴシック" charset="0"/>
                <a:cs typeface="ＭＳ Ｐゴシック" charset="0"/>
              </a:rPr>
              <a:t>Maintaining Coherence</a:t>
            </a:r>
          </a:p>
        </p:txBody>
      </p:sp>
      <p:sp>
        <p:nvSpPr>
          <p:cNvPr id="3" name="Content Placeholder 2"/>
          <p:cNvSpPr>
            <a:spLocks noGrp="1"/>
          </p:cNvSpPr>
          <p:nvPr>
            <p:ph idx="1"/>
          </p:nvPr>
        </p:nvSpPr>
        <p:spPr/>
        <p:txBody>
          <a:bodyPr/>
          <a:lstStyle/>
          <a:p>
            <a:r>
              <a:rPr lang="en-US" dirty="0">
                <a:solidFill>
                  <a:srgbClr val="0000FF"/>
                </a:solidFill>
                <a:latin typeface="Tahoma" charset="0"/>
                <a:ea typeface="ＭＳ Ｐゴシック" charset="0"/>
                <a:cs typeface="ＭＳ Ｐゴシック" charset="0"/>
              </a:rPr>
              <a:t>Need to guarantee that all processors see a consistent value (i.e., consistent updates) for the same memory location</a:t>
            </a:r>
          </a:p>
          <a:p>
            <a:endParaRPr lang="en-US" sz="2200" dirty="0">
              <a:latin typeface="Tahoma" charset="0"/>
              <a:ea typeface="ＭＳ Ｐゴシック" charset="0"/>
              <a:cs typeface="ＭＳ Ｐゴシック" charset="0"/>
            </a:endParaRPr>
          </a:p>
          <a:p>
            <a:r>
              <a:rPr lang="en-US" dirty="0">
                <a:latin typeface="Tahoma" charset="0"/>
                <a:ea typeface="ＭＳ Ｐゴシック" charset="0"/>
                <a:cs typeface="ＭＳ Ｐゴシック" charset="0"/>
              </a:rPr>
              <a:t>Writes to location A by P0 should be seen by P1 (eventually), and all writes to A should appear in some order</a:t>
            </a:r>
          </a:p>
          <a:p>
            <a:endParaRPr lang="en-US" sz="2000" dirty="0">
              <a:latin typeface="Tahoma" charset="0"/>
              <a:ea typeface="ＭＳ Ｐゴシック" charset="0"/>
              <a:cs typeface="ＭＳ Ｐゴシック" charset="0"/>
            </a:endParaRPr>
          </a:p>
          <a:p>
            <a:r>
              <a:rPr lang="en-US" dirty="0">
                <a:latin typeface="Tahoma" charset="0"/>
                <a:ea typeface="ＭＳ Ｐゴシック" charset="0"/>
                <a:cs typeface="ＭＳ Ｐゴシック" charset="0"/>
              </a:rPr>
              <a:t>Coherence needs to provide:</a:t>
            </a:r>
          </a:p>
          <a:p>
            <a:pPr lvl="1"/>
            <a:r>
              <a:rPr lang="en-US" b="1" dirty="0">
                <a:latin typeface="Tahoma" charset="0"/>
                <a:ea typeface="ＭＳ Ｐゴシック" charset="0"/>
              </a:rPr>
              <a:t>Write propagation</a:t>
            </a:r>
            <a:r>
              <a:rPr lang="en-US" dirty="0">
                <a:latin typeface="Tahoma" charset="0"/>
                <a:ea typeface="ＭＳ Ｐゴシック" charset="0"/>
              </a:rPr>
              <a:t>: guarantee that updates will propagate</a:t>
            </a:r>
          </a:p>
          <a:p>
            <a:pPr lvl="1"/>
            <a:r>
              <a:rPr lang="en-US" b="1" dirty="0">
                <a:latin typeface="Tahoma" charset="0"/>
                <a:ea typeface="ＭＳ Ｐゴシック" charset="0"/>
              </a:rPr>
              <a:t>Write serialization</a:t>
            </a:r>
            <a:r>
              <a:rPr lang="en-US" dirty="0">
                <a:latin typeface="Tahoma" charset="0"/>
                <a:ea typeface="ＭＳ Ｐゴシック" charset="0"/>
              </a:rPr>
              <a:t>: provide a consistent global order seen by all processors</a:t>
            </a:r>
          </a:p>
          <a:p>
            <a:pPr lvl="1"/>
            <a:endParaRPr lang="en-US" sz="2000" dirty="0">
              <a:latin typeface="Tahoma" charset="0"/>
              <a:ea typeface="ＭＳ Ｐゴシック" charset="0"/>
            </a:endParaRPr>
          </a:p>
          <a:p>
            <a:r>
              <a:rPr lang="en-US" dirty="0">
                <a:latin typeface="Tahoma" charset="0"/>
                <a:ea typeface="ＭＳ Ｐゴシック" charset="0"/>
                <a:cs typeface="ＭＳ Ｐゴシック" charset="0"/>
              </a:rPr>
              <a:t>Need a global point of serialization for this store ordering</a:t>
            </a:r>
          </a:p>
          <a:p>
            <a:endParaRPr lang="en-US" dirty="0">
              <a:latin typeface="Tahoma" charset="0"/>
              <a:ea typeface="ＭＳ Ｐゴシック" charset="0"/>
              <a:cs typeface="ＭＳ Ｐゴシック"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p:txBody>
          <a:bodyPr/>
          <a:lstStyle/>
          <a:p>
            <a:r>
              <a:rPr lang="en-US">
                <a:latin typeface="Garamond" charset="0"/>
                <a:ea typeface="ＭＳ Ｐゴシック" charset="0"/>
                <a:cs typeface="ＭＳ Ｐゴシック" charset="0"/>
              </a:rPr>
              <a:t>Hardware Cache Coherence</a:t>
            </a:r>
          </a:p>
        </p:txBody>
      </p:sp>
      <p:sp>
        <p:nvSpPr>
          <p:cNvPr id="133122" name="Content Placeholder 2"/>
          <p:cNvSpPr>
            <a:spLocks noGrp="1"/>
          </p:cNvSpPr>
          <p:nvPr>
            <p:ph idx="1"/>
          </p:nvPr>
        </p:nvSpPr>
        <p:spPr/>
        <p:txBody>
          <a:bodyPr/>
          <a:lstStyle/>
          <a:p>
            <a:r>
              <a:rPr lang="en-US">
                <a:latin typeface="Tahoma" charset="0"/>
                <a:ea typeface="ＭＳ Ｐゴシック" charset="0"/>
                <a:cs typeface="ＭＳ Ｐゴシック" charset="0"/>
              </a:rPr>
              <a:t>Basic idea:</a:t>
            </a:r>
          </a:p>
          <a:p>
            <a:pPr lvl="1"/>
            <a:r>
              <a:rPr lang="en-US">
                <a:latin typeface="Tahoma" charset="0"/>
                <a:ea typeface="ＭＳ Ｐゴシック" charset="0"/>
              </a:rPr>
              <a:t>A processor/cache broadcasts its write/update to a memory location to all other processors</a:t>
            </a:r>
          </a:p>
          <a:p>
            <a:pPr lvl="1"/>
            <a:r>
              <a:rPr lang="en-US">
                <a:latin typeface="Tahoma" charset="0"/>
                <a:ea typeface="ＭＳ Ｐゴシック" charset="0"/>
              </a:rPr>
              <a:t>Another cache that has the location either updates or invalidates its local copy</a:t>
            </a:r>
          </a:p>
          <a:p>
            <a:pPr lvl="1"/>
            <a:endParaRPr lang="en-US">
              <a:latin typeface="Tahoma" charset="0"/>
              <a:ea typeface="ＭＳ Ｐゴシック"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p:cNvSpPr>
            <a:spLocks noGrp="1"/>
          </p:cNvSpPr>
          <p:nvPr>
            <p:ph type="title"/>
          </p:nvPr>
        </p:nvSpPr>
        <p:spPr/>
        <p:txBody>
          <a:bodyPr/>
          <a:lstStyle/>
          <a:p>
            <a:r>
              <a:rPr lang="en-US">
                <a:latin typeface="Garamond" charset="0"/>
                <a:ea typeface="ＭＳ Ｐゴシック" charset="0"/>
                <a:cs typeface="ＭＳ Ｐゴシック" charset="0"/>
              </a:rPr>
              <a:t>Coherence: Update vs. Invalidate</a:t>
            </a:r>
          </a:p>
        </p:txBody>
      </p:sp>
      <p:sp>
        <p:nvSpPr>
          <p:cNvPr id="3" name="Content Placeholder 2"/>
          <p:cNvSpPr>
            <a:spLocks noGrp="1"/>
          </p:cNvSpPr>
          <p:nvPr>
            <p:ph idx="1"/>
          </p:nvPr>
        </p:nvSpPr>
        <p:spPr/>
        <p:txBody>
          <a:bodyPr/>
          <a:lstStyle/>
          <a:p>
            <a:r>
              <a:rPr lang="en-US" sz="2400" dirty="0">
                <a:latin typeface="Tahoma" charset="0"/>
                <a:ea typeface="ＭＳ Ｐゴシック" charset="0"/>
                <a:cs typeface="ＭＳ Ｐゴシック" charset="0"/>
              </a:rPr>
              <a:t>How can we </a:t>
            </a:r>
            <a:r>
              <a:rPr lang="en-US" sz="2400" i="1" dirty="0">
                <a:latin typeface="Tahoma" charset="0"/>
                <a:ea typeface="ＭＳ Ｐゴシック" charset="0"/>
                <a:cs typeface="ＭＳ Ｐゴシック" charset="0"/>
              </a:rPr>
              <a:t>safely update replicated data?</a:t>
            </a:r>
            <a:endParaRPr lang="en-US" sz="2400" dirty="0">
              <a:latin typeface="Tahoma" charset="0"/>
              <a:ea typeface="ＭＳ Ｐゴシック" charset="0"/>
              <a:cs typeface="ＭＳ Ｐゴシック" charset="0"/>
            </a:endParaRPr>
          </a:p>
          <a:p>
            <a:pPr lvl="1"/>
            <a:r>
              <a:rPr lang="en-US" sz="2000" dirty="0">
                <a:latin typeface="Tahoma" charset="0"/>
                <a:ea typeface="ＭＳ Ｐゴシック" charset="0"/>
              </a:rPr>
              <a:t>Option 1 (Update protocol): push an update to all copies</a:t>
            </a:r>
          </a:p>
          <a:p>
            <a:pPr lvl="1"/>
            <a:r>
              <a:rPr lang="en-US" sz="2000" dirty="0">
                <a:latin typeface="Tahoma" charset="0"/>
                <a:ea typeface="ＭＳ Ｐゴシック" charset="0"/>
              </a:rPr>
              <a:t>Option 2 (Invalidate protocol): ensure there is only one copy (local), update it</a:t>
            </a:r>
          </a:p>
          <a:p>
            <a:pPr lvl="1"/>
            <a:endParaRPr lang="en-US" sz="2400" dirty="0">
              <a:latin typeface="Tahoma" charset="0"/>
              <a:ea typeface="ＭＳ Ｐゴシック" charset="0"/>
            </a:endParaRPr>
          </a:p>
          <a:p>
            <a:r>
              <a:rPr lang="en-US" sz="2400" b="1" dirty="0">
                <a:latin typeface="Tahoma" charset="0"/>
                <a:ea typeface="ＭＳ Ｐゴシック" charset="0"/>
                <a:cs typeface="ＭＳ Ｐゴシック" charset="0"/>
              </a:rPr>
              <a:t>On a Read:</a:t>
            </a:r>
          </a:p>
          <a:p>
            <a:pPr lvl="1"/>
            <a:r>
              <a:rPr lang="en-US" sz="2000" dirty="0">
                <a:latin typeface="Tahoma" charset="0"/>
                <a:ea typeface="ＭＳ Ｐゴシック" charset="0"/>
              </a:rPr>
              <a:t>If local copy is Invalid, put out request</a:t>
            </a:r>
          </a:p>
          <a:p>
            <a:pPr lvl="1"/>
            <a:r>
              <a:rPr lang="en-US" sz="2000" dirty="0">
                <a:latin typeface="Tahoma" charset="0"/>
                <a:ea typeface="ＭＳ Ｐゴシック" charset="0"/>
              </a:rPr>
              <a:t>(If another node has a copy, it returns it, otherwise memory does)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p:txBody>
          <a:bodyPr/>
          <a:lstStyle/>
          <a:p>
            <a:r>
              <a:rPr lang="en-US">
                <a:latin typeface="Garamond" charset="0"/>
                <a:ea typeface="ＭＳ Ｐゴシック" charset="0"/>
                <a:cs typeface="ＭＳ Ｐゴシック" charset="0"/>
              </a:rPr>
              <a:t>Coherence: Update vs. Invalidate (II)</a:t>
            </a:r>
          </a:p>
        </p:txBody>
      </p:sp>
      <p:sp>
        <p:nvSpPr>
          <p:cNvPr id="3" name="Content Placeholder 2"/>
          <p:cNvSpPr>
            <a:spLocks noGrp="1"/>
          </p:cNvSpPr>
          <p:nvPr>
            <p:ph idx="1"/>
          </p:nvPr>
        </p:nvSpPr>
        <p:spPr/>
        <p:txBody>
          <a:bodyPr/>
          <a:lstStyle/>
          <a:p>
            <a:r>
              <a:rPr lang="en-US" sz="2400" b="1" dirty="0">
                <a:latin typeface="Tahoma" charset="0"/>
                <a:ea typeface="ＭＳ Ｐゴシック" charset="0"/>
                <a:cs typeface="ＭＳ Ｐゴシック" charset="0"/>
              </a:rPr>
              <a:t>On a Write:</a:t>
            </a:r>
          </a:p>
          <a:p>
            <a:pPr lvl="1"/>
            <a:r>
              <a:rPr lang="en-US" sz="2000" dirty="0">
                <a:latin typeface="Tahoma" charset="0"/>
                <a:ea typeface="ＭＳ Ｐゴシック" charset="0"/>
              </a:rPr>
              <a:t>Read block into cache as before</a:t>
            </a:r>
          </a:p>
          <a:p>
            <a:pPr lvl="1"/>
            <a:endParaRPr lang="en-US" sz="2000" dirty="0">
              <a:latin typeface="Tahoma" charset="0"/>
              <a:ea typeface="ＭＳ Ｐゴシック" charset="0"/>
            </a:endParaRPr>
          </a:p>
          <a:p>
            <a:pPr>
              <a:buFont typeface="Wingdings" charset="0"/>
              <a:buNone/>
            </a:pPr>
            <a:r>
              <a:rPr lang="en-US" sz="2400" b="1" dirty="0">
                <a:latin typeface="Tahoma" charset="0"/>
                <a:ea typeface="ＭＳ Ｐゴシック" charset="0"/>
                <a:cs typeface="ＭＳ Ｐゴシック" charset="0"/>
              </a:rPr>
              <a:t>Update Protocol:</a:t>
            </a:r>
          </a:p>
          <a:p>
            <a:pPr lvl="1"/>
            <a:r>
              <a:rPr lang="en-US" sz="2000" dirty="0">
                <a:latin typeface="Tahoma" charset="0"/>
                <a:ea typeface="ＭＳ Ｐゴシック" charset="0"/>
              </a:rPr>
              <a:t>Write to block, and simultaneously broadcast written data and address to sharers</a:t>
            </a:r>
          </a:p>
          <a:p>
            <a:pPr lvl="1"/>
            <a:r>
              <a:rPr lang="en-US" sz="2000" dirty="0">
                <a:latin typeface="Tahoma" charset="0"/>
                <a:ea typeface="ＭＳ Ｐゴシック" charset="0"/>
              </a:rPr>
              <a:t>(Other nodes update the data in their caches if block is present)</a:t>
            </a:r>
          </a:p>
          <a:p>
            <a:pPr lvl="1"/>
            <a:endParaRPr lang="en-US" sz="2000" dirty="0">
              <a:latin typeface="Tahoma" charset="0"/>
              <a:ea typeface="ＭＳ Ｐゴシック" charset="0"/>
            </a:endParaRPr>
          </a:p>
          <a:p>
            <a:pPr>
              <a:buFont typeface="Wingdings" charset="0"/>
              <a:buNone/>
            </a:pPr>
            <a:r>
              <a:rPr lang="en-US" sz="2400" b="1" dirty="0">
                <a:latin typeface="Tahoma" charset="0"/>
                <a:ea typeface="ＭＳ Ｐゴシック" charset="0"/>
                <a:cs typeface="ＭＳ Ｐゴシック" charset="0"/>
              </a:rPr>
              <a:t>Invalidate Protocol:</a:t>
            </a:r>
          </a:p>
          <a:p>
            <a:pPr lvl="1"/>
            <a:r>
              <a:rPr lang="en-US" sz="2000" dirty="0">
                <a:latin typeface="Tahoma" charset="0"/>
                <a:ea typeface="ＭＳ Ｐゴシック" charset="0"/>
              </a:rPr>
              <a:t>Write to block, and simultaneously broadcast invalidation of address to sharers</a:t>
            </a:r>
          </a:p>
          <a:p>
            <a:pPr lvl="1"/>
            <a:r>
              <a:rPr lang="en-US" sz="2000" dirty="0">
                <a:latin typeface="Tahoma" charset="0"/>
                <a:ea typeface="ＭＳ Ｐゴシック" charset="0"/>
              </a:rPr>
              <a:t>(Other nodes invalidate block in their caches if block is present)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p:txBody>
          <a:bodyPr/>
          <a:lstStyle/>
          <a:p>
            <a:r>
              <a:rPr lang="en-US">
                <a:latin typeface="Garamond" charset="0"/>
                <a:ea typeface="ＭＳ Ｐゴシック" charset="0"/>
                <a:cs typeface="ＭＳ Ｐゴシック" charset="0"/>
              </a:rPr>
              <a:t>Update vs. Invalidate Tradeoffs</a:t>
            </a:r>
          </a:p>
        </p:txBody>
      </p:sp>
      <p:sp>
        <p:nvSpPr>
          <p:cNvPr id="3" name="Content Placeholder 2"/>
          <p:cNvSpPr>
            <a:spLocks noGrp="1"/>
          </p:cNvSpPr>
          <p:nvPr>
            <p:ph idx="1"/>
          </p:nvPr>
        </p:nvSpPr>
        <p:spPr/>
        <p:txBody>
          <a:bodyPr/>
          <a:lstStyle/>
          <a:p>
            <a:r>
              <a:rPr lang="en-US" sz="2400" dirty="0">
                <a:latin typeface="Tahoma" charset="0"/>
                <a:ea typeface="ＭＳ Ｐゴシック" charset="0"/>
                <a:cs typeface="ＭＳ Ｐゴシック" charset="0"/>
              </a:rPr>
              <a:t>Which do we want?</a:t>
            </a:r>
          </a:p>
          <a:p>
            <a:pPr lvl="1"/>
            <a:r>
              <a:rPr lang="en-US" dirty="0">
                <a:latin typeface="Tahoma" charset="0"/>
                <a:ea typeface="ＭＳ Ｐゴシック" charset="0"/>
              </a:rPr>
              <a:t>Write frequency and sharing behavior are critical</a:t>
            </a:r>
          </a:p>
          <a:p>
            <a:r>
              <a:rPr lang="en-US" sz="2400" b="1" dirty="0">
                <a:latin typeface="Tahoma" charset="0"/>
                <a:ea typeface="ＭＳ Ｐゴシック" charset="0"/>
                <a:cs typeface="ＭＳ Ｐゴシック" charset="0"/>
              </a:rPr>
              <a:t>Update</a:t>
            </a:r>
          </a:p>
          <a:p>
            <a:pPr lvl="1">
              <a:buFont typeface="Wingdings" charset="0"/>
              <a:buNone/>
            </a:pPr>
            <a:r>
              <a:rPr lang="en-US" b="1" dirty="0">
                <a:latin typeface="Courier New" charset="0"/>
                <a:ea typeface="ＭＳ Ｐゴシック" charset="0"/>
                <a:cs typeface="Courier New" charset="0"/>
              </a:rPr>
              <a:t>+ </a:t>
            </a:r>
            <a:r>
              <a:rPr lang="en-US" dirty="0">
                <a:latin typeface="Tahoma" charset="0"/>
                <a:ea typeface="ＭＳ Ｐゴシック" charset="0"/>
              </a:rPr>
              <a:t>If sharer set is constant and updates are infrequent, avoids the cost of invalidate-reacquire (broadcast update pattern)</a:t>
            </a:r>
          </a:p>
          <a:p>
            <a:pPr lvl="1">
              <a:buFont typeface="Wingdings" charset="0"/>
              <a:buNone/>
            </a:pPr>
            <a:r>
              <a:rPr lang="en-US" b="1" dirty="0">
                <a:latin typeface="Courier New" charset="0"/>
                <a:ea typeface="ＭＳ Ｐゴシック" charset="0"/>
                <a:cs typeface="Courier New" charset="0"/>
              </a:rPr>
              <a:t>- </a:t>
            </a:r>
            <a:r>
              <a:rPr lang="en-US" dirty="0">
                <a:latin typeface="Tahoma" charset="0"/>
                <a:ea typeface="ＭＳ Ｐゴシック" charset="0"/>
              </a:rPr>
              <a:t>If data is rewritten without intervening reads by other cores, updates were useless</a:t>
            </a:r>
          </a:p>
          <a:p>
            <a:pPr lvl="1">
              <a:buFont typeface="Wingdings" charset="0"/>
              <a:buNone/>
            </a:pPr>
            <a:r>
              <a:rPr lang="en-US" b="1" dirty="0">
                <a:latin typeface="Courier New" charset="0"/>
                <a:ea typeface="ＭＳ Ｐゴシック" charset="0"/>
                <a:cs typeface="Courier New" charset="0"/>
              </a:rPr>
              <a:t>- </a:t>
            </a:r>
            <a:r>
              <a:rPr lang="en-US" dirty="0">
                <a:latin typeface="Tahoma" charset="0"/>
                <a:ea typeface="ＭＳ Ｐゴシック" charset="0"/>
              </a:rPr>
              <a:t>Write-through cache policy </a:t>
            </a:r>
            <a:r>
              <a:rPr lang="en-US" dirty="0">
                <a:latin typeface="Tahoma" charset="0"/>
                <a:ea typeface="ＭＳ Ｐゴシック" charset="0"/>
                <a:sym typeface="Wingdings" charset="0"/>
              </a:rPr>
              <a:t></a:t>
            </a:r>
            <a:r>
              <a:rPr lang="en-US" dirty="0">
                <a:latin typeface="Tahoma" charset="0"/>
                <a:ea typeface="ＭＳ Ｐゴシック" charset="0"/>
              </a:rPr>
              <a:t> bus becomes bottleneck</a:t>
            </a:r>
          </a:p>
          <a:p>
            <a:r>
              <a:rPr lang="en-US" sz="2400" b="1" dirty="0">
                <a:latin typeface="Tahoma" charset="0"/>
                <a:ea typeface="ＭＳ Ｐゴシック" charset="0"/>
                <a:cs typeface="ＭＳ Ｐゴシック" charset="0"/>
              </a:rPr>
              <a:t>Invalidate</a:t>
            </a:r>
            <a:endParaRPr lang="en-US" b="1" dirty="0">
              <a:latin typeface="Tahoma" charset="0"/>
              <a:ea typeface="ＭＳ Ｐゴシック" charset="0"/>
              <a:cs typeface="ＭＳ Ｐゴシック" charset="0"/>
            </a:endParaRPr>
          </a:p>
          <a:p>
            <a:pPr lvl="1">
              <a:buFont typeface="Wingdings" charset="0"/>
              <a:buNone/>
            </a:pPr>
            <a:r>
              <a:rPr lang="en-US" b="1" dirty="0">
                <a:latin typeface="Courier New" charset="0"/>
                <a:ea typeface="ＭＳ Ｐゴシック" charset="0"/>
                <a:cs typeface="Courier New" charset="0"/>
              </a:rPr>
              <a:t>+ </a:t>
            </a:r>
            <a:r>
              <a:rPr lang="en-US" dirty="0">
                <a:latin typeface="Tahoma" charset="0"/>
                <a:ea typeface="ＭＳ Ｐゴシック" charset="0"/>
              </a:rPr>
              <a:t>After invalidation broadcast, core has exclusive access rights</a:t>
            </a:r>
          </a:p>
          <a:p>
            <a:pPr lvl="1">
              <a:buFont typeface="Wingdings" charset="0"/>
              <a:buNone/>
            </a:pPr>
            <a:r>
              <a:rPr lang="en-US" b="1" dirty="0">
                <a:latin typeface="Courier New" charset="0"/>
                <a:ea typeface="ＭＳ Ｐゴシック" charset="0"/>
                <a:cs typeface="Courier New" charset="0"/>
              </a:rPr>
              <a:t>+ </a:t>
            </a:r>
            <a:r>
              <a:rPr lang="en-US" dirty="0">
                <a:latin typeface="Tahoma" charset="0"/>
                <a:ea typeface="ＭＳ Ｐゴシック" charset="0"/>
              </a:rPr>
              <a:t>Only cores that keep reading after each write retain a copy</a:t>
            </a:r>
          </a:p>
          <a:p>
            <a:pPr lvl="1">
              <a:buFont typeface="Wingdings" charset="0"/>
              <a:buNone/>
            </a:pPr>
            <a:r>
              <a:rPr lang="en-US" b="1" dirty="0">
                <a:latin typeface="Courier New" charset="0"/>
                <a:ea typeface="ＭＳ Ｐゴシック" charset="0"/>
                <a:cs typeface="Courier New" charset="0"/>
              </a:rPr>
              <a:t>- </a:t>
            </a:r>
            <a:r>
              <a:rPr lang="en-US" dirty="0">
                <a:latin typeface="Tahoma" charset="0"/>
                <a:ea typeface="ＭＳ Ｐゴシック" charset="0"/>
              </a:rPr>
              <a:t>If write contention is high, leads to ping-ponging (rapid mutual invalidation-reacquire)</a:t>
            </a:r>
          </a:p>
          <a:p>
            <a:pPr lvl="1"/>
            <a:endParaRPr lang="en-US" dirty="0">
              <a:latin typeface="Tahoma" charset="0"/>
              <a:ea typeface="ＭＳ Ｐゴシック"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p:txBody>
          <a:bodyPr/>
          <a:lstStyle/>
          <a:p>
            <a:r>
              <a:rPr lang="en-US">
                <a:latin typeface="Garamond" charset="0"/>
                <a:ea typeface="ＭＳ Ｐゴシック" charset="0"/>
                <a:cs typeface="ＭＳ Ｐゴシック" charset="0"/>
              </a:rPr>
              <a:t>Two Cache Coherence Methods </a:t>
            </a:r>
          </a:p>
        </p:txBody>
      </p:sp>
      <p:sp>
        <p:nvSpPr>
          <p:cNvPr id="3" name="Content Placeholder 2"/>
          <p:cNvSpPr>
            <a:spLocks noGrp="1"/>
          </p:cNvSpPr>
          <p:nvPr>
            <p:ph idx="1"/>
          </p:nvPr>
        </p:nvSpPr>
        <p:spPr/>
        <p:txBody>
          <a:bodyPr/>
          <a:lstStyle/>
          <a:p>
            <a:pPr lvl="1"/>
            <a:r>
              <a:rPr lang="en-US" sz="2000" dirty="0">
                <a:latin typeface="Tahoma" charset="0"/>
                <a:ea typeface="ＭＳ Ｐゴシック" charset="0"/>
              </a:rPr>
              <a:t>How do we ensure that the proper caches are updated?</a:t>
            </a:r>
          </a:p>
          <a:p>
            <a:pPr lvl="1"/>
            <a:endParaRPr lang="en-US" sz="2000" dirty="0">
              <a:latin typeface="Tahoma" charset="0"/>
              <a:ea typeface="ＭＳ Ｐゴシック" charset="0"/>
            </a:endParaRPr>
          </a:p>
          <a:p>
            <a:pPr lvl="1"/>
            <a:r>
              <a:rPr lang="en-US" sz="2000" b="1" dirty="0">
                <a:latin typeface="Tahoma" charset="0"/>
                <a:ea typeface="ＭＳ Ｐゴシック" charset="0"/>
              </a:rPr>
              <a:t>Snoopy Bus </a:t>
            </a:r>
            <a:r>
              <a:rPr lang="en-US" sz="2000" dirty="0">
                <a:latin typeface="Tahoma" charset="0"/>
                <a:ea typeface="ＭＳ Ｐゴシック" charset="0"/>
              </a:rPr>
              <a:t>[Goodman ISCA 1983, </a:t>
            </a:r>
            <a:r>
              <a:rPr lang="en-US" sz="2000" dirty="0" err="1">
                <a:latin typeface="Tahoma" charset="0"/>
                <a:ea typeface="ＭＳ Ｐゴシック" charset="0"/>
              </a:rPr>
              <a:t>Papamarcos</a:t>
            </a:r>
            <a:r>
              <a:rPr lang="en-US" sz="2000" dirty="0">
                <a:latin typeface="Tahoma" charset="0"/>
                <a:ea typeface="ＭＳ Ｐゴシック" charset="0"/>
              </a:rPr>
              <a:t>+ ISCA 1984]</a:t>
            </a:r>
          </a:p>
          <a:p>
            <a:pPr lvl="2"/>
            <a:r>
              <a:rPr lang="en-US" dirty="0">
                <a:latin typeface="Tahoma" charset="0"/>
                <a:ea typeface="ＭＳ Ｐゴシック" charset="0"/>
              </a:rPr>
              <a:t>Bus-based, </a:t>
            </a:r>
            <a:r>
              <a:rPr lang="en-US" dirty="0">
                <a:solidFill>
                  <a:srgbClr val="0000FF"/>
                </a:solidFill>
                <a:latin typeface="Tahoma" charset="0"/>
                <a:ea typeface="ＭＳ Ｐゴシック" charset="0"/>
              </a:rPr>
              <a:t>single point of serialization </a:t>
            </a:r>
            <a:r>
              <a:rPr lang="en-US" i="1" dirty="0">
                <a:solidFill>
                  <a:srgbClr val="0000FF"/>
                </a:solidFill>
                <a:latin typeface="Tahoma" charset="0"/>
                <a:ea typeface="ＭＳ Ｐゴシック" charset="0"/>
              </a:rPr>
              <a:t>for all memory requests</a:t>
            </a:r>
          </a:p>
          <a:p>
            <a:pPr lvl="2"/>
            <a:r>
              <a:rPr lang="en-US" dirty="0">
                <a:latin typeface="Tahoma" charset="0"/>
                <a:ea typeface="ＭＳ Ｐゴシック" charset="0"/>
              </a:rPr>
              <a:t>Processors observe other processors</a:t>
            </a:r>
            <a:r>
              <a:rPr lang="ja-JP" altLang="en-US" dirty="0">
                <a:latin typeface="Tahoma" charset="0"/>
                <a:ea typeface="ＭＳ Ｐゴシック" charset="0"/>
              </a:rPr>
              <a:t>’</a:t>
            </a:r>
            <a:r>
              <a:rPr lang="en-US" altLang="ja-JP" dirty="0">
                <a:latin typeface="Tahoma" charset="0"/>
                <a:ea typeface="ＭＳ Ｐゴシック" charset="0"/>
              </a:rPr>
              <a:t> actions</a:t>
            </a:r>
          </a:p>
          <a:p>
            <a:pPr lvl="3"/>
            <a:r>
              <a:rPr lang="en-US" dirty="0">
                <a:latin typeface="Tahoma" charset="0"/>
                <a:ea typeface="ＭＳ Ｐゴシック" charset="0"/>
              </a:rPr>
              <a:t>E.g.: P1 makes </a:t>
            </a:r>
            <a:r>
              <a:rPr lang="ja-JP" altLang="en-US" dirty="0">
                <a:latin typeface="Tahoma" charset="0"/>
                <a:ea typeface="ＭＳ Ｐゴシック" charset="0"/>
              </a:rPr>
              <a:t>“</a:t>
            </a:r>
            <a:r>
              <a:rPr lang="en-US" altLang="ja-JP" dirty="0">
                <a:latin typeface="Tahoma" charset="0"/>
                <a:ea typeface="ＭＳ Ｐゴシック" charset="0"/>
              </a:rPr>
              <a:t>read-exclusive</a:t>
            </a:r>
            <a:r>
              <a:rPr lang="ja-JP" altLang="en-US" dirty="0">
                <a:latin typeface="Tahoma" charset="0"/>
                <a:ea typeface="ＭＳ Ｐゴシック" charset="0"/>
              </a:rPr>
              <a:t>”</a:t>
            </a:r>
            <a:r>
              <a:rPr lang="en-US" altLang="ja-JP" dirty="0">
                <a:latin typeface="Tahoma" charset="0"/>
                <a:ea typeface="ＭＳ Ｐゴシック" charset="0"/>
              </a:rPr>
              <a:t> request for A on bus, P0 sees this and invalidates its own copy of A</a:t>
            </a:r>
          </a:p>
          <a:p>
            <a:pPr lvl="3"/>
            <a:endParaRPr lang="en-US" dirty="0">
              <a:latin typeface="Tahoma" charset="0"/>
              <a:ea typeface="ＭＳ Ｐゴシック" charset="0"/>
            </a:endParaRPr>
          </a:p>
          <a:p>
            <a:pPr lvl="1"/>
            <a:r>
              <a:rPr lang="en-US" sz="2000" b="1" dirty="0">
                <a:latin typeface="Tahoma" charset="0"/>
                <a:ea typeface="ＭＳ Ｐゴシック" charset="0"/>
              </a:rPr>
              <a:t>Directory </a:t>
            </a:r>
            <a:r>
              <a:rPr lang="en-US" sz="2000" dirty="0">
                <a:latin typeface="Tahoma" charset="0"/>
                <a:ea typeface="ＭＳ Ｐゴシック" charset="0"/>
              </a:rPr>
              <a:t>[</a:t>
            </a:r>
            <a:r>
              <a:rPr lang="en-US" sz="2000" dirty="0" err="1">
                <a:latin typeface="Tahoma" charset="0"/>
                <a:ea typeface="ＭＳ Ｐゴシック" charset="0"/>
              </a:rPr>
              <a:t>Censier</a:t>
            </a:r>
            <a:r>
              <a:rPr lang="en-US" sz="2000" dirty="0">
                <a:latin typeface="Tahoma" charset="0"/>
                <a:ea typeface="ＭＳ Ｐゴシック" charset="0"/>
              </a:rPr>
              <a:t> and </a:t>
            </a:r>
            <a:r>
              <a:rPr lang="en-US" sz="2000" dirty="0" err="1">
                <a:latin typeface="Tahoma" charset="0"/>
                <a:ea typeface="ＭＳ Ｐゴシック" charset="0"/>
              </a:rPr>
              <a:t>Feautrier</a:t>
            </a:r>
            <a:r>
              <a:rPr lang="en-US" sz="2000" dirty="0">
                <a:latin typeface="Tahoma" charset="0"/>
                <a:ea typeface="ＭＳ Ｐゴシック" charset="0"/>
              </a:rPr>
              <a:t>, IEEE </a:t>
            </a:r>
            <a:r>
              <a:rPr lang="en-US" sz="2000" dirty="0" err="1">
                <a:latin typeface="Tahoma" charset="0"/>
                <a:ea typeface="ＭＳ Ｐゴシック" charset="0"/>
              </a:rPr>
              <a:t>ToC</a:t>
            </a:r>
            <a:r>
              <a:rPr lang="en-US" sz="2000" dirty="0">
                <a:latin typeface="Tahoma" charset="0"/>
                <a:ea typeface="ＭＳ Ｐゴシック" charset="0"/>
              </a:rPr>
              <a:t> 1978]</a:t>
            </a:r>
          </a:p>
          <a:p>
            <a:pPr lvl="2"/>
            <a:r>
              <a:rPr lang="en-US" dirty="0">
                <a:solidFill>
                  <a:srgbClr val="0000FF"/>
                </a:solidFill>
                <a:latin typeface="Tahoma" charset="0"/>
                <a:ea typeface="ＭＳ Ｐゴシック" charset="0"/>
              </a:rPr>
              <a:t>Single point of serialization </a:t>
            </a:r>
            <a:r>
              <a:rPr lang="en-US" i="1" dirty="0">
                <a:solidFill>
                  <a:srgbClr val="0000FF"/>
                </a:solidFill>
                <a:latin typeface="Tahoma" charset="0"/>
                <a:ea typeface="ＭＳ Ｐゴシック" charset="0"/>
              </a:rPr>
              <a:t>per block</a:t>
            </a:r>
            <a:r>
              <a:rPr lang="en-US" dirty="0">
                <a:latin typeface="Tahoma" charset="0"/>
                <a:ea typeface="ＭＳ Ｐゴシック" charset="0"/>
              </a:rPr>
              <a:t>, distributed among nodes</a:t>
            </a:r>
          </a:p>
          <a:p>
            <a:pPr lvl="2"/>
            <a:r>
              <a:rPr lang="en-US" dirty="0">
                <a:latin typeface="Tahoma" charset="0"/>
                <a:ea typeface="ＭＳ Ｐゴシック" charset="0"/>
              </a:rPr>
              <a:t>Processors make explicit requests for blocks</a:t>
            </a:r>
          </a:p>
          <a:p>
            <a:pPr lvl="2"/>
            <a:r>
              <a:rPr lang="en-US" dirty="0">
                <a:latin typeface="Tahoma" charset="0"/>
                <a:ea typeface="ＭＳ Ｐゴシック" charset="0"/>
              </a:rPr>
              <a:t>Directory tracks which caches have each block</a:t>
            </a:r>
          </a:p>
          <a:p>
            <a:pPr lvl="2"/>
            <a:r>
              <a:rPr lang="en-US" dirty="0">
                <a:latin typeface="Tahoma" charset="0"/>
                <a:ea typeface="ＭＳ Ｐゴシック" charset="0"/>
              </a:rPr>
              <a:t>Directory coordinates invalidation and updates</a:t>
            </a:r>
          </a:p>
          <a:p>
            <a:pPr lvl="3"/>
            <a:r>
              <a:rPr lang="en-US" dirty="0">
                <a:latin typeface="Tahoma" charset="0"/>
                <a:ea typeface="ＭＳ Ｐゴシック" charset="0"/>
              </a:rPr>
              <a:t>E.g.: P1 asks directory for exclusive copy, directory asks P0 to invalidate, waits for ACK, then responds to P1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r>
              <a:rPr lang="en-US" altLang="en-US" dirty="0">
                <a:ea typeface="ＭＳ Ｐゴシック" charset="-128"/>
              </a:rPr>
              <a:t>Memory Consistency vs. Cache Coherence</a:t>
            </a:r>
          </a:p>
        </p:txBody>
      </p:sp>
      <p:sp>
        <p:nvSpPr>
          <p:cNvPr id="3" name="Content Placeholder 2"/>
          <p:cNvSpPr>
            <a:spLocks noGrp="1"/>
          </p:cNvSpPr>
          <p:nvPr>
            <p:ph idx="1"/>
          </p:nvPr>
        </p:nvSpPr>
        <p:spPr>
          <a:xfrm>
            <a:off x="304800" y="1676400"/>
            <a:ext cx="8610600" cy="5048250"/>
          </a:xfrm>
        </p:spPr>
        <p:txBody>
          <a:bodyPr/>
          <a:lstStyle/>
          <a:p>
            <a:r>
              <a:rPr lang="en-US" altLang="en-US" dirty="0">
                <a:solidFill>
                  <a:srgbClr val="0432FF"/>
                </a:solidFill>
                <a:ea typeface="ＭＳ Ｐゴシック" charset="-128"/>
              </a:rPr>
              <a:t>Consistency</a:t>
            </a:r>
            <a:r>
              <a:rPr lang="en-US" altLang="en-US" dirty="0">
                <a:ea typeface="ＭＳ Ｐゴシック" charset="-128"/>
              </a:rPr>
              <a:t> is about ordering of </a:t>
            </a:r>
            <a:r>
              <a:rPr lang="en-US" altLang="en-US" dirty="0">
                <a:solidFill>
                  <a:srgbClr val="0000FF"/>
                </a:solidFill>
                <a:ea typeface="ＭＳ Ｐゴシック" charset="-128"/>
              </a:rPr>
              <a:t>all memory operations </a:t>
            </a:r>
            <a:r>
              <a:rPr lang="en-US" altLang="en-US" dirty="0">
                <a:ea typeface="ＭＳ Ｐゴシック" charset="-128"/>
              </a:rPr>
              <a:t>from different processors (i.e., to different memory locations)</a:t>
            </a:r>
          </a:p>
          <a:p>
            <a:pPr lvl="1"/>
            <a:r>
              <a:rPr lang="en-US" altLang="en-US" dirty="0">
                <a:solidFill>
                  <a:srgbClr val="FF0000"/>
                </a:solidFill>
                <a:ea typeface="ＭＳ Ｐゴシック" charset="-128"/>
              </a:rPr>
              <a:t>Global ordering </a:t>
            </a:r>
            <a:r>
              <a:rPr lang="en-US" altLang="en-US" dirty="0">
                <a:ea typeface="ＭＳ Ｐゴシック" charset="-128"/>
              </a:rPr>
              <a:t>of accesses to </a:t>
            </a:r>
            <a:r>
              <a:rPr lang="en-US" altLang="en-US" i="1" dirty="0">
                <a:ea typeface="ＭＳ Ｐゴシック" charset="-128"/>
              </a:rPr>
              <a:t>all</a:t>
            </a:r>
            <a:r>
              <a:rPr lang="en-US" altLang="en-US" dirty="0">
                <a:ea typeface="ＭＳ Ｐゴシック" charset="-128"/>
              </a:rPr>
              <a:t> memory </a:t>
            </a:r>
            <a:r>
              <a:rPr lang="en-US" altLang="en-US" i="1" dirty="0">
                <a:ea typeface="ＭＳ Ｐゴシック" charset="-128"/>
              </a:rPr>
              <a:t>locations</a:t>
            </a:r>
          </a:p>
          <a:p>
            <a:endParaRPr lang="en-US" altLang="en-US" dirty="0">
              <a:ea typeface="ＭＳ Ｐゴシック" charset="-128"/>
            </a:endParaRPr>
          </a:p>
          <a:p>
            <a:r>
              <a:rPr lang="en-US" altLang="en-US" dirty="0">
                <a:solidFill>
                  <a:srgbClr val="0432FF"/>
                </a:solidFill>
                <a:ea typeface="ＭＳ Ｐゴシック" charset="-128"/>
              </a:rPr>
              <a:t>Coherence</a:t>
            </a:r>
            <a:r>
              <a:rPr lang="en-US" altLang="en-US" dirty="0">
                <a:ea typeface="ＭＳ Ｐゴシック" charset="-128"/>
              </a:rPr>
              <a:t> is about ordering of </a:t>
            </a:r>
            <a:r>
              <a:rPr lang="en-US" altLang="en-US" dirty="0">
                <a:solidFill>
                  <a:srgbClr val="0000FF"/>
                </a:solidFill>
                <a:ea typeface="ＭＳ Ｐゴシック" charset="-128"/>
              </a:rPr>
              <a:t>operations</a:t>
            </a:r>
            <a:r>
              <a:rPr lang="en-US" altLang="en-US" dirty="0">
                <a:ea typeface="ＭＳ Ｐゴシック" charset="-128"/>
              </a:rPr>
              <a:t> from different processors </a:t>
            </a:r>
            <a:r>
              <a:rPr lang="en-US" altLang="en-US" dirty="0">
                <a:solidFill>
                  <a:srgbClr val="0000FF"/>
                </a:solidFill>
                <a:ea typeface="ＭＳ Ｐゴシック" charset="-128"/>
              </a:rPr>
              <a:t>to</a:t>
            </a:r>
            <a:r>
              <a:rPr lang="en-US" altLang="en-US" dirty="0">
                <a:ea typeface="ＭＳ Ｐゴシック" charset="-128"/>
              </a:rPr>
              <a:t> </a:t>
            </a:r>
            <a:r>
              <a:rPr lang="en-US" altLang="en-US" dirty="0">
                <a:solidFill>
                  <a:srgbClr val="0000FF"/>
                </a:solidFill>
                <a:ea typeface="ＭＳ Ｐゴシック" charset="-128"/>
              </a:rPr>
              <a:t>the same memory location</a:t>
            </a:r>
          </a:p>
          <a:p>
            <a:pPr lvl="1"/>
            <a:r>
              <a:rPr lang="en-US" altLang="en-US" dirty="0">
                <a:solidFill>
                  <a:srgbClr val="FF0000"/>
                </a:solidFill>
                <a:ea typeface="ＭＳ Ｐゴシック" charset="-128"/>
              </a:rPr>
              <a:t>Local ordering </a:t>
            </a:r>
            <a:r>
              <a:rPr lang="en-US" altLang="en-US" dirty="0">
                <a:ea typeface="ＭＳ Ｐゴシック" charset="-128"/>
              </a:rPr>
              <a:t>of accesses to </a:t>
            </a:r>
            <a:r>
              <a:rPr lang="en-US" altLang="en-US" i="1" dirty="0">
                <a:ea typeface="ＭＳ Ｐゴシック" charset="-128"/>
              </a:rPr>
              <a:t>each</a:t>
            </a:r>
            <a:r>
              <a:rPr lang="en-US" altLang="en-US" dirty="0">
                <a:ea typeface="ＭＳ Ｐゴシック" charset="-128"/>
              </a:rPr>
              <a:t> cache </a:t>
            </a:r>
            <a:r>
              <a:rPr lang="en-US" altLang="en-US" i="1" dirty="0">
                <a:ea typeface="ＭＳ Ｐゴシック" charset="-128"/>
              </a:rPr>
              <a:t>block</a:t>
            </a:r>
            <a:endParaRPr lang="en-US" altLang="en-US" dirty="0">
              <a:ea typeface="ＭＳ Ｐゴシック" charset="-128"/>
            </a:endParaRPr>
          </a:p>
        </p:txBody>
      </p:sp>
    </p:spTree>
    <p:extLst>
      <p:ext uri="{BB962C8B-B14F-4D97-AF65-F5344CB8AC3E}">
        <p14:creationId xmlns:p14="http://schemas.microsoft.com/office/powerpoint/2010/main" val="20009650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4"/>
          <p:cNvSpPr>
            <a:spLocks noGrp="1"/>
          </p:cNvSpPr>
          <p:nvPr>
            <p:ph type="ctrTitle"/>
          </p:nvPr>
        </p:nvSpPr>
        <p:spPr/>
        <p:txBody>
          <a:bodyPr/>
          <a:lstStyle/>
          <a:p>
            <a:r>
              <a:rPr lang="en-US">
                <a:latin typeface="Garamond" charset="0"/>
                <a:ea typeface="ＭＳ Ｐゴシック" charset="0"/>
                <a:cs typeface="ＭＳ Ｐゴシック" charset="0"/>
              </a:rPr>
              <a:t>Snoopy Cache Coherence</a:t>
            </a:r>
          </a:p>
        </p:txBody>
      </p:sp>
      <p:sp>
        <p:nvSpPr>
          <p:cNvPr id="142338" name="Subtitle 5"/>
          <p:cNvSpPr>
            <a:spLocks noGrp="1"/>
          </p:cNvSpPr>
          <p:nvPr>
            <p:ph type="subTitle" idx="1"/>
          </p:nvPr>
        </p:nvSpPr>
        <p:spPr/>
        <p:txBody>
          <a:bodyPr/>
          <a:lstStyle/>
          <a:p>
            <a:pPr>
              <a:buFont typeface="Wingdings" charset="0"/>
              <a:buNone/>
            </a:pPr>
            <a:endParaRPr lang="en-US">
              <a:latin typeface="Tahoma" charset="0"/>
              <a:ea typeface="ＭＳ Ｐゴシック" charset="0"/>
              <a:cs typeface="ＭＳ Ｐゴシック"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p:nvPr>
        </p:nvSpPr>
        <p:spPr/>
        <p:txBody>
          <a:bodyPr/>
          <a:lstStyle/>
          <a:p>
            <a:r>
              <a:rPr lang="en-US">
                <a:latin typeface="Garamond" charset="0"/>
                <a:ea typeface="ＭＳ Ｐゴシック" charset="0"/>
                <a:cs typeface="ＭＳ Ｐゴシック" charset="0"/>
              </a:rPr>
              <a:t>Snoopy Cache Coherence</a:t>
            </a:r>
          </a:p>
        </p:txBody>
      </p:sp>
      <p:sp>
        <p:nvSpPr>
          <p:cNvPr id="3" name="Content Placeholder 2"/>
          <p:cNvSpPr>
            <a:spLocks noGrp="1"/>
          </p:cNvSpPr>
          <p:nvPr>
            <p:ph idx="1"/>
          </p:nvPr>
        </p:nvSpPr>
        <p:spPr/>
        <p:txBody>
          <a:bodyPr/>
          <a:lstStyle/>
          <a:p>
            <a:r>
              <a:rPr lang="en-US" dirty="0">
                <a:latin typeface="Tahoma" charset="0"/>
                <a:ea typeface="ＭＳ Ｐゴシック" charset="0"/>
                <a:cs typeface="ＭＳ Ｐゴシック" charset="0"/>
              </a:rPr>
              <a:t>Idea: </a:t>
            </a:r>
          </a:p>
          <a:p>
            <a:pPr lvl="1"/>
            <a:r>
              <a:rPr lang="en-US" dirty="0">
                <a:solidFill>
                  <a:srgbClr val="0000FF"/>
                </a:solidFill>
                <a:latin typeface="Tahoma" charset="0"/>
                <a:ea typeface="ＭＳ Ｐゴシック" charset="0"/>
              </a:rPr>
              <a:t>All caches “snoop” all other caches’ read/write requests and keep the cache block coherent</a:t>
            </a:r>
          </a:p>
          <a:p>
            <a:pPr lvl="1"/>
            <a:r>
              <a:rPr lang="en-US" dirty="0">
                <a:latin typeface="Tahoma" charset="0"/>
                <a:ea typeface="ＭＳ Ｐゴシック" charset="0"/>
              </a:rPr>
              <a:t>Each cache block has “coherence metadata” associated with it in the tag store of each cache</a:t>
            </a:r>
          </a:p>
          <a:p>
            <a:endParaRPr lang="en-US" dirty="0">
              <a:latin typeface="Tahoma" charset="0"/>
              <a:ea typeface="ＭＳ Ｐゴシック" charset="0"/>
              <a:cs typeface="ＭＳ Ｐゴシック" charset="0"/>
            </a:endParaRPr>
          </a:p>
          <a:p>
            <a:r>
              <a:rPr lang="en-US" dirty="0">
                <a:latin typeface="Tahoma" charset="0"/>
                <a:ea typeface="ＭＳ Ｐゴシック" charset="0"/>
                <a:cs typeface="ＭＳ Ｐゴシック" charset="0"/>
              </a:rPr>
              <a:t>Easy to implement if all caches share a common bus</a:t>
            </a:r>
          </a:p>
          <a:p>
            <a:pPr lvl="1"/>
            <a:r>
              <a:rPr lang="en-US" dirty="0">
                <a:latin typeface="Tahoma" charset="0"/>
                <a:ea typeface="ＭＳ Ｐゴシック" charset="0"/>
              </a:rPr>
              <a:t>Each cache broadcasts its read/write operations on the bus</a:t>
            </a:r>
          </a:p>
          <a:p>
            <a:pPr lvl="1"/>
            <a:r>
              <a:rPr lang="en-US" dirty="0">
                <a:latin typeface="Tahoma" charset="0"/>
                <a:ea typeface="ＭＳ Ｐゴシック" charset="0"/>
              </a:rPr>
              <a:t>Good for small-scale multiprocessors</a:t>
            </a:r>
          </a:p>
          <a:p>
            <a:pPr lvl="1"/>
            <a:r>
              <a:rPr lang="en-US" dirty="0">
                <a:latin typeface="Tahoma" charset="0"/>
                <a:ea typeface="ＭＳ Ｐゴシック" charset="0"/>
              </a:rPr>
              <a:t>What if you would like to have a 1000-node multiprocessor?</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Number Placeholder 3"/>
          <p:cNvSpPr>
            <a:spLocks noGrp="1"/>
          </p:cNvSpPr>
          <p:nvPr>
            <p:ph type="sldNum" sz="quarter" idx="4294967295"/>
          </p:nvPr>
        </p:nvSpPr>
        <p:spPr>
          <a:xfrm>
            <a:off x="7010400" y="6318250"/>
            <a:ext cx="21336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068A420-9A1D-5345-BA90-1364A06C5E06}" type="slidenum">
              <a:rPr lang="en-US" sz="1600">
                <a:solidFill>
                  <a:srgbClr val="000000"/>
                </a:solidFill>
                <a:latin typeface="Garamond" charset="0"/>
                <a:cs typeface="Arial" charset="0"/>
              </a:rPr>
              <a:pPr eaLnBrk="1" hangingPunct="1"/>
              <a:t>62</a:t>
            </a:fld>
            <a:endParaRPr lang="en-US" sz="1600">
              <a:solidFill>
                <a:srgbClr val="000000"/>
              </a:solidFill>
              <a:latin typeface="Garamond" charset="0"/>
              <a:cs typeface="Arial" charset="0"/>
            </a:endParaRPr>
          </a:p>
        </p:txBody>
      </p:sp>
      <p:pic>
        <p:nvPicPr>
          <p:cNvPr id="144386"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1200" y="0"/>
            <a:ext cx="7718425"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Title 1"/>
          <p:cNvSpPr>
            <a:spLocks noGrp="1"/>
          </p:cNvSpPr>
          <p:nvPr>
            <p:ph type="title"/>
          </p:nvPr>
        </p:nvSpPr>
        <p:spPr/>
        <p:txBody>
          <a:bodyPr/>
          <a:lstStyle/>
          <a:p>
            <a:r>
              <a:rPr lang="en-US" sz="3800">
                <a:latin typeface="Garamond" charset="0"/>
                <a:ea typeface="ＭＳ Ｐゴシック" charset="0"/>
                <a:cs typeface="ＭＳ Ｐゴシック" charset="0"/>
              </a:rPr>
              <a:t>A Simple Snoopy Cache Coherence Protocol</a:t>
            </a:r>
          </a:p>
        </p:txBody>
      </p:sp>
      <p:sp>
        <p:nvSpPr>
          <p:cNvPr id="3" name="Content Placeholder 2"/>
          <p:cNvSpPr>
            <a:spLocks noGrp="1"/>
          </p:cNvSpPr>
          <p:nvPr>
            <p:ph idx="1"/>
          </p:nvPr>
        </p:nvSpPr>
        <p:spPr/>
        <p:txBody>
          <a:bodyPr/>
          <a:lstStyle/>
          <a:p>
            <a:r>
              <a:rPr lang="en-US" dirty="0">
                <a:latin typeface="Tahoma" charset="0"/>
                <a:ea typeface="ＭＳ Ｐゴシック" charset="0"/>
                <a:cs typeface="ＭＳ Ｐゴシック" charset="0"/>
              </a:rPr>
              <a:t>Caches </a:t>
            </a:r>
            <a:r>
              <a:rPr lang="ja-JP" altLang="en-US" dirty="0">
                <a:latin typeface="Tahoma" charset="0"/>
                <a:ea typeface="ＭＳ Ｐゴシック" charset="0"/>
                <a:cs typeface="ＭＳ Ｐゴシック" charset="0"/>
              </a:rPr>
              <a:t>“</a:t>
            </a:r>
            <a:r>
              <a:rPr lang="en-US" altLang="ja-JP" dirty="0">
                <a:latin typeface="Tahoma" charset="0"/>
                <a:ea typeface="ＭＳ Ｐゴシック" charset="0"/>
                <a:cs typeface="ＭＳ Ｐゴシック" charset="0"/>
              </a:rPr>
              <a:t>snoop</a:t>
            </a:r>
            <a:r>
              <a:rPr lang="ja-JP" altLang="en-US" dirty="0">
                <a:latin typeface="Tahoma" charset="0"/>
                <a:ea typeface="ＭＳ Ｐゴシック" charset="0"/>
                <a:cs typeface="ＭＳ Ｐゴシック" charset="0"/>
              </a:rPr>
              <a:t>”</a:t>
            </a:r>
            <a:r>
              <a:rPr lang="en-US" altLang="ja-JP" dirty="0">
                <a:latin typeface="Tahoma" charset="0"/>
                <a:ea typeface="ＭＳ Ｐゴシック" charset="0"/>
                <a:cs typeface="ＭＳ Ｐゴシック" charset="0"/>
              </a:rPr>
              <a:t> (observe) each other</a:t>
            </a:r>
            <a:r>
              <a:rPr lang="ja-JP" altLang="en-US" dirty="0">
                <a:latin typeface="Tahoma" charset="0"/>
                <a:ea typeface="ＭＳ Ｐゴシック" charset="0"/>
                <a:cs typeface="ＭＳ Ｐゴシック" charset="0"/>
              </a:rPr>
              <a:t>’</a:t>
            </a:r>
            <a:r>
              <a:rPr lang="en-US" altLang="ja-JP" dirty="0">
                <a:latin typeface="Tahoma" charset="0"/>
                <a:ea typeface="ＭＳ Ｐゴシック" charset="0"/>
                <a:cs typeface="ＭＳ Ｐゴシック" charset="0"/>
              </a:rPr>
              <a:t>s write/read operations</a:t>
            </a:r>
          </a:p>
          <a:p>
            <a:r>
              <a:rPr lang="en-US" dirty="0">
                <a:latin typeface="Tahoma" charset="0"/>
                <a:ea typeface="ＭＳ Ｐゴシック" charset="0"/>
                <a:cs typeface="ＭＳ Ｐゴシック" charset="0"/>
              </a:rPr>
              <a:t>A simple protocol:</a:t>
            </a: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p:txBody>
      </p:sp>
      <p:sp>
        <p:nvSpPr>
          <p:cNvPr id="5" name="Rectangle 4"/>
          <p:cNvSpPr txBox="1">
            <a:spLocks noChangeArrowheads="1"/>
          </p:cNvSpPr>
          <p:nvPr/>
        </p:nvSpPr>
        <p:spPr bwMode="auto">
          <a:xfrm>
            <a:off x="6032500" y="2749550"/>
            <a:ext cx="2659063" cy="3317875"/>
          </a:xfrm>
          <a:prstGeom prst="rect">
            <a:avLst/>
          </a:prstGeom>
          <a:noFill/>
          <a:ln w="9525">
            <a:noFill/>
            <a:miter lim="800000"/>
            <a:headEnd/>
            <a:tailEnd/>
          </a:ln>
        </p:spPr>
        <p:txBody>
          <a:bodyPr lIns="90488" tIns="44450" rIns="90488" bIns="44450"/>
          <a:lstStyle/>
          <a:p>
            <a:pPr marL="342900" indent="-342900" eaLnBrk="0" fontAlgn="auto" hangingPunct="0">
              <a:spcBef>
                <a:spcPct val="20000"/>
              </a:spcBef>
              <a:spcAft>
                <a:spcPts val="0"/>
              </a:spcAft>
              <a:buClr>
                <a:srgbClr val="CC9900"/>
              </a:buClr>
              <a:buSzPct val="65000"/>
              <a:buFont typeface="Wingdings" pitchFamily="2" charset="2"/>
              <a:buChar char="n"/>
              <a:defRPr/>
            </a:pPr>
            <a:r>
              <a:rPr lang="en-US" sz="2000" kern="0" dirty="0">
                <a:solidFill>
                  <a:srgbClr val="000000"/>
                </a:solidFill>
                <a:latin typeface="Tahoma"/>
              </a:rPr>
              <a:t>Write-through, no-write-allocate cache</a:t>
            </a:r>
          </a:p>
          <a:p>
            <a:pPr marL="342900" indent="-342900" eaLnBrk="0" hangingPunct="0">
              <a:spcBef>
                <a:spcPct val="20000"/>
              </a:spcBef>
              <a:buClr>
                <a:srgbClr val="CC9900"/>
              </a:buClr>
              <a:buSzPct val="65000"/>
              <a:buFont typeface="Wingdings" pitchFamily="2" charset="2"/>
              <a:buChar char="n"/>
              <a:defRPr/>
            </a:pPr>
            <a:r>
              <a:rPr lang="en-US" sz="2000" kern="0" dirty="0">
                <a:solidFill>
                  <a:srgbClr val="000000"/>
                </a:solidFill>
                <a:latin typeface="Tahoma"/>
                <a:cs typeface="Arial" charset="0"/>
              </a:rPr>
              <a:t>Actions of the local processor on the cache block: </a:t>
            </a:r>
            <a:r>
              <a:rPr lang="en-US" sz="2000" kern="0" dirty="0" err="1">
                <a:solidFill>
                  <a:srgbClr val="000000"/>
                </a:solidFill>
                <a:latin typeface="Tahoma"/>
                <a:cs typeface="Arial" charset="0"/>
              </a:rPr>
              <a:t>PrRd</a:t>
            </a:r>
            <a:r>
              <a:rPr lang="en-US" sz="2000" kern="0" dirty="0">
                <a:solidFill>
                  <a:srgbClr val="000000"/>
                </a:solidFill>
                <a:latin typeface="Tahoma"/>
                <a:cs typeface="Arial" charset="0"/>
              </a:rPr>
              <a:t>, </a:t>
            </a:r>
            <a:r>
              <a:rPr lang="en-US" sz="2000" kern="0" dirty="0" err="1">
                <a:solidFill>
                  <a:srgbClr val="000000"/>
                </a:solidFill>
                <a:latin typeface="Tahoma"/>
                <a:cs typeface="Arial" charset="0"/>
              </a:rPr>
              <a:t>PrWr</a:t>
            </a:r>
            <a:r>
              <a:rPr lang="en-US" sz="2000" kern="0" dirty="0">
                <a:solidFill>
                  <a:srgbClr val="000000"/>
                </a:solidFill>
                <a:latin typeface="Tahoma"/>
                <a:cs typeface="Arial" charset="0"/>
              </a:rPr>
              <a:t>, </a:t>
            </a:r>
          </a:p>
          <a:p>
            <a:pPr marL="342900" indent="-342900" eaLnBrk="0" hangingPunct="0">
              <a:spcBef>
                <a:spcPct val="20000"/>
              </a:spcBef>
              <a:buClr>
                <a:srgbClr val="CC9900"/>
              </a:buClr>
              <a:buSzPct val="65000"/>
              <a:buFont typeface="Wingdings" pitchFamily="2" charset="2"/>
              <a:buChar char="n"/>
              <a:defRPr/>
            </a:pPr>
            <a:r>
              <a:rPr lang="en-US" sz="2000" kern="0" dirty="0">
                <a:solidFill>
                  <a:srgbClr val="000000"/>
                </a:solidFill>
                <a:latin typeface="Tahoma"/>
                <a:cs typeface="Arial" charset="0"/>
              </a:rPr>
              <a:t>Actions that are broadcast on the bus for the block: </a:t>
            </a:r>
            <a:r>
              <a:rPr lang="en-US" sz="2000" kern="0" dirty="0" err="1">
                <a:solidFill>
                  <a:srgbClr val="000000"/>
                </a:solidFill>
                <a:latin typeface="Tahoma"/>
                <a:cs typeface="Arial" charset="0"/>
              </a:rPr>
              <a:t>BusRd</a:t>
            </a:r>
            <a:r>
              <a:rPr lang="en-US" sz="2000" kern="0" dirty="0">
                <a:solidFill>
                  <a:srgbClr val="000000"/>
                </a:solidFill>
                <a:latin typeface="Tahoma"/>
                <a:cs typeface="Arial" charset="0"/>
              </a:rPr>
              <a:t>, </a:t>
            </a:r>
            <a:r>
              <a:rPr lang="en-US" sz="2000" kern="0" dirty="0" err="1">
                <a:solidFill>
                  <a:srgbClr val="000000"/>
                </a:solidFill>
                <a:latin typeface="Tahoma"/>
                <a:cs typeface="Arial" charset="0"/>
              </a:rPr>
              <a:t>BusWr</a:t>
            </a:r>
            <a:endParaRPr lang="en-US" sz="2000" kern="0" dirty="0">
              <a:solidFill>
                <a:srgbClr val="000000"/>
              </a:solidFill>
              <a:latin typeface="Tahoma"/>
              <a:cs typeface="Arial" charset="0"/>
            </a:endParaRPr>
          </a:p>
        </p:txBody>
      </p:sp>
      <p:grpSp>
        <p:nvGrpSpPr>
          <p:cNvPr id="2" name="Group 5"/>
          <p:cNvGrpSpPr>
            <a:grpSpLocks/>
          </p:cNvGrpSpPr>
          <p:nvPr/>
        </p:nvGrpSpPr>
        <p:grpSpPr bwMode="auto">
          <a:xfrm>
            <a:off x="63500" y="2824163"/>
            <a:ext cx="4448175" cy="3500437"/>
            <a:chOff x="-1" y="785"/>
            <a:chExt cx="3528" cy="2787"/>
          </a:xfrm>
        </p:grpSpPr>
        <p:sp>
          <p:nvSpPr>
            <p:cNvPr id="145414" name="Rectangle 6"/>
            <p:cNvSpPr>
              <a:spLocks noChangeArrowheads="1"/>
            </p:cNvSpPr>
            <p:nvPr/>
          </p:nvSpPr>
          <p:spPr bwMode="auto">
            <a:xfrm>
              <a:off x="1564" y="3284"/>
              <a:ext cx="182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solidFill>
                  <a:srgbClr val="000000"/>
                </a:solidFill>
                <a:latin typeface="Tahoma" charset="0"/>
              </a:endParaRPr>
            </a:p>
          </p:txBody>
        </p:sp>
        <p:sp>
          <p:nvSpPr>
            <p:cNvPr id="145415" name="Oval 7"/>
            <p:cNvSpPr>
              <a:spLocks noChangeArrowheads="1"/>
            </p:cNvSpPr>
            <p:nvPr/>
          </p:nvSpPr>
          <p:spPr bwMode="auto">
            <a:xfrm>
              <a:off x="1712" y="1320"/>
              <a:ext cx="520" cy="52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latin typeface="Tahoma" charset="0"/>
              </a:endParaRPr>
            </a:p>
          </p:txBody>
        </p:sp>
        <p:sp>
          <p:nvSpPr>
            <p:cNvPr id="145416" name="Oval 8"/>
            <p:cNvSpPr>
              <a:spLocks noChangeArrowheads="1"/>
            </p:cNvSpPr>
            <p:nvPr/>
          </p:nvSpPr>
          <p:spPr bwMode="auto">
            <a:xfrm>
              <a:off x="1760" y="2376"/>
              <a:ext cx="520" cy="520"/>
            </a:xfrm>
            <a:prstGeom prst="ellipse">
              <a:avLst/>
            </a:prstGeom>
            <a:solidFill>
              <a:schemeClr val="bg1"/>
            </a:solidFill>
            <a:ln w="12700">
              <a:solidFill>
                <a:schemeClr val="tx1"/>
              </a:solidFill>
              <a:round/>
              <a:headEnd/>
              <a:tailEnd/>
            </a:ln>
          </p:spPr>
          <p:txBody>
            <a:bodyPr wrap="none" anchor="ctr"/>
            <a:lstStyle/>
            <a:p>
              <a:endParaRPr lang="en-US">
                <a:solidFill>
                  <a:srgbClr val="000000"/>
                </a:solidFill>
                <a:latin typeface="Tahoma" charset="0"/>
              </a:endParaRPr>
            </a:p>
          </p:txBody>
        </p:sp>
        <p:sp>
          <p:nvSpPr>
            <p:cNvPr id="145417" name="Arc 9"/>
            <p:cNvSpPr>
              <a:spLocks/>
            </p:cNvSpPr>
            <p:nvPr/>
          </p:nvSpPr>
          <p:spPr bwMode="auto">
            <a:xfrm rot="4920000">
              <a:off x="1888" y="831"/>
              <a:ext cx="606" cy="543"/>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35975" y="37722"/>
                  </a:moveTo>
                  <a:cubicBezTo>
                    <a:pt x="32017" y="41250"/>
                    <a:pt x="26901" y="43199"/>
                    <a:pt x="21600" y="43200"/>
                  </a:cubicBezTo>
                  <a:cubicBezTo>
                    <a:pt x="9670" y="43200"/>
                    <a:pt x="0" y="33529"/>
                    <a:pt x="0" y="21600"/>
                  </a:cubicBezTo>
                  <a:cubicBezTo>
                    <a:pt x="0" y="9670"/>
                    <a:pt x="9670" y="0"/>
                    <a:pt x="21600" y="0"/>
                  </a:cubicBezTo>
                  <a:cubicBezTo>
                    <a:pt x="33529" y="0"/>
                    <a:pt x="43200" y="9670"/>
                    <a:pt x="43200" y="21600"/>
                  </a:cubicBezTo>
                  <a:cubicBezTo>
                    <a:pt x="43200" y="23099"/>
                    <a:pt x="43043" y="24594"/>
                    <a:pt x="42734" y="26062"/>
                  </a:cubicBezTo>
                </a:path>
                <a:path w="43200" h="43200" stroke="0" extrusionOk="0">
                  <a:moveTo>
                    <a:pt x="35975" y="37722"/>
                  </a:moveTo>
                  <a:cubicBezTo>
                    <a:pt x="32017" y="41250"/>
                    <a:pt x="26901" y="43199"/>
                    <a:pt x="21600" y="43200"/>
                  </a:cubicBezTo>
                  <a:cubicBezTo>
                    <a:pt x="9670" y="43200"/>
                    <a:pt x="0" y="33529"/>
                    <a:pt x="0" y="21600"/>
                  </a:cubicBezTo>
                  <a:cubicBezTo>
                    <a:pt x="0" y="9670"/>
                    <a:pt x="9670" y="0"/>
                    <a:pt x="21600" y="0"/>
                  </a:cubicBezTo>
                  <a:cubicBezTo>
                    <a:pt x="33529" y="0"/>
                    <a:pt x="43200" y="9670"/>
                    <a:pt x="43200" y="21600"/>
                  </a:cubicBezTo>
                  <a:cubicBezTo>
                    <a:pt x="43200" y="23099"/>
                    <a:pt x="43043" y="24594"/>
                    <a:pt x="42734" y="26062"/>
                  </a:cubicBezTo>
                  <a:lnTo>
                    <a:pt x="21600" y="21600"/>
                  </a:lnTo>
                  <a:lnTo>
                    <a:pt x="35975" y="37722"/>
                  </a:lnTo>
                  <a:close/>
                </a:path>
              </a:pathLst>
            </a:custGeom>
            <a:noFill/>
            <a:ln w="12700" cap="rnd">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45418" name="Arc 10"/>
            <p:cNvSpPr>
              <a:spLocks/>
            </p:cNvSpPr>
            <p:nvPr/>
          </p:nvSpPr>
          <p:spPr bwMode="auto">
            <a:xfrm rot="4920000">
              <a:off x="2102" y="1783"/>
              <a:ext cx="903" cy="561"/>
            </a:xfrm>
            <a:custGeom>
              <a:avLst/>
              <a:gdLst>
                <a:gd name="T0" fmla="*/ 0 w 43200"/>
                <a:gd name="T1" fmla="*/ 0 h 26189"/>
                <a:gd name="T2" fmla="*/ 0 w 43200"/>
                <a:gd name="T3" fmla="*/ 0 h 26189"/>
                <a:gd name="T4" fmla="*/ 0 w 43200"/>
                <a:gd name="T5" fmla="*/ 0 h 26189"/>
                <a:gd name="T6" fmla="*/ 0 60000 65536"/>
                <a:gd name="T7" fmla="*/ 0 60000 65536"/>
                <a:gd name="T8" fmla="*/ 0 60000 65536"/>
                <a:gd name="T9" fmla="*/ 0 w 43200"/>
                <a:gd name="T10" fmla="*/ 0 h 26189"/>
                <a:gd name="T11" fmla="*/ 43200 w 43200"/>
                <a:gd name="T12" fmla="*/ 26189 h 26189"/>
              </a:gdLst>
              <a:ahLst/>
              <a:cxnLst>
                <a:cxn ang="T6">
                  <a:pos x="T0" y="T1"/>
                </a:cxn>
                <a:cxn ang="T7">
                  <a:pos x="T2" y="T3"/>
                </a:cxn>
                <a:cxn ang="T8">
                  <a:pos x="T4" y="T5"/>
                </a:cxn>
              </a:cxnLst>
              <a:rect l="T9" t="T10" r="T11" b="T12"/>
              <a:pathLst>
                <a:path w="43200" h="26189" fill="none" extrusionOk="0">
                  <a:moveTo>
                    <a:pt x="120" y="23883"/>
                  </a:moveTo>
                  <a:cubicBezTo>
                    <a:pt x="40" y="23124"/>
                    <a:pt x="0" y="22362"/>
                    <a:pt x="0" y="21600"/>
                  </a:cubicBezTo>
                  <a:cubicBezTo>
                    <a:pt x="0" y="9670"/>
                    <a:pt x="9670" y="0"/>
                    <a:pt x="21600" y="0"/>
                  </a:cubicBezTo>
                  <a:cubicBezTo>
                    <a:pt x="33529" y="0"/>
                    <a:pt x="43200" y="9670"/>
                    <a:pt x="43200" y="21600"/>
                  </a:cubicBezTo>
                  <a:cubicBezTo>
                    <a:pt x="43200" y="23142"/>
                    <a:pt x="43034" y="24681"/>
                    <a:pt x="42706" y="26188"/>
                  </a:cubicBezTo>
                </a:path>
                <a:path w="43200" h="26189" stroke="0" extrusionOk="0">
                  <a:moveTo>
                    <a:pt x="120" y="23883"/>
                  </a:moveTo>
                  <a:cubicBezTo>
                    <a:pt x="40" y="23124"/>
                    <a:pt x="0" y="22362"/>
                    <a:pt x="0" y="21600"/>
                  </a:cubicBezTo>
                  <a:cubicBezTo>
                    <a:pt x="0" y="9670"/>
                    <a:pt x="9670" y="0"/>
                    <a:pt x="21600" y="0"/>
                  </a:cubicBezTo>
                  <a:cubicBezTo>
                    <a:pt x="33529" y="0"/>
                    <a:pt x="43200" y="9670"/>
                    <a:pt x="43200" y="21600"/>
                  </a:cubicBezTo>
                  <a:cubicBezTo>
                    <a:pt x="43200" y="23142"/>
                    <a:pt x="43034" y="24681"/>
                    <a:pt x="42706" y="26188"/>
                  </a:cubicBezTo>
                  <a:lnTo>
                    <a:pt x="21600" y="21600"/>
                  </a:lnTo>
                  <a:lnTo>
                    <a:pt x="120" y="23883"/>
                  </a:lnTo>
                  <a:close/>
                </a:path>
              </a:pathLst>
            </a:custGeom>
            <a:noFill/>
            <a:ln w="12700" cap="rnd">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45419" name="Arc 11"/>
            <p:cNvSpPr>
              <a:spLocks/>
            </p:cNvSpPr>
            <p:nvPr/>
          </p:nvSpPr>
          <p:spPr bwMode="auto">
            <a:xfrm rot="4920000">
              <a:off x="1860" y="2825"/>
              <a:ext cx="652" cy="628"/>
            </a:xfrm>
            <a:custGeom>
              <a:avLst/>
              <a:gdLst>
                <a:gd name="T0" fmla="*/ 0 w 41915"/>
                <a:gd name="T1" fmla="*/ 0 h 43200"/>
                <a:gd name="T2" fmla="*/ 0 w 41915"/>
                <a:gd name="T3" fmla="*/ 0 h 43200"/>
                <a:gd name="T4" fmla="*/ 0 w 41915"/>
                <a:gd name="T5" fmla="*/ 0 h 43200"/>
                <a:gd name="T6" fmla="*/ 0 60000 65536"/>
                <a:gd name="T7" fmla="*/ 0 60000 65536"/>
                <a:gd name="T8" fmla="*/ 0 60000 65536"/>
                <a:gd name="T9" fmla="*/ 0 w 41915"/>
                <a:gd name="T10" fmla="*/ 0 h 43200"/>
                <a:gd name="T11" fmla="*/ 41915 w 41915"/>
                <a:gd name="T12" fmla="*/ 43200 h 43200"/>
              </a:gdLst>
              <a:ahLst/>
              <a:cxnLst>
                <a:cxn ang="T6">
                  <a:pos x="T0" y="T1"/>
                </a:cxn>
                <a:cxn ang="T7">
                  <a:pos x="T2" y="T3"/>
                </a:cxn>
                <a:cxn ang="T8">
                  <a:pos x="T4" y="T5"/>
                </a:cxn>
              </a:cxnLst>
              <a:rect l="T9" t="T10" r="T11" b="T12"/>
              <a:pathLst>
                <a:path w="41915" h="43200" fill="none" extrusionOk="0">
                  <a:moveTo>
                    <a:pt x="-1" y="14261"/>
                  </a:moveTo>
                  <a:cubicBezTo>
                    <a:pt x="3091" y="5703"/>
                    <a:pt x="11215" y="-1"/>
                    <a:pt x="20315" y="0"/>
                  </a:cubicBezTo>
                  <a:cubicBezTo>
                    <a:pt x="32244" y="0"/>
                    <a:pt x="41915" y="9670"/>
                    <a:pt x="41915" y="21600"/>
                  </a:cubicBezTo>
                  <a:cubicBezTo>
                    <a:pt x="41915" y="33529"/>
                    <a:pt x="32244" y="43200"/>
                    <a:pt x="20315" y="43200"/>
                  </a:cubicBezTo>
                  <a:cubicBezTo>
                    <a:pt x="14154" y="43200"/>
                    <a:pt x="8286" y="40569"/>
                    <a:pt x="4187" y="35969"/>
                  </a:cubicBezTo>
                </a:path>
                <a:path w="41915" h="43200" stroke="0" extrusionOk="0">
                  <a:moveTo>
                    <a:pt x="-1" y="14261"/>
                  </a:moveTo>
                  <a:cubicBezTo>
                    <a:pt x="3091" y="5703"/>
                    <a:pt x="11215" y="-1"/>
                    <a:pt x="20315" y="0"/>
                  </a:cubicBezTo>
                  <a:cubicBezTo>
                    <a:pt x="32244" y="0"/>
                    <a:pt x="41915" y="9670"/>
                    <a:pt x="41915" y="21600"/>
                  </a:cubicBezTo>
                  <a:cubicBezTo>
                    <a:pt x="41915" y="33529"/>
                    <a:pt x="32244" y="43200"/>
                    <a:pt x="20315" y="43200"/>
                  </a:cubicBezTo>
                  <a:cubicBezTo>
                    <a:pt x="14154" y="43200"/>
                    <a:pt x="8286" y="40569"/>
                    <a:pt x="4187" y="35969"/>
                  </a:cubicBezTo>
                  <a:lnTo>
                    <a:pt x="20315" y="21600"/>
                  </a:lnTo>
                  <a:lnTo>
                    <a:pt x="-1" y="14261"/>
                  </a:lnTo>
                  <a:close/>
                </a:path>
              </a:pathLst>
            </a:custGeom>
            <a:noFill/>
            <a:ln w="12700" cap="rnd">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45420" name="Rectangle 12"/>
            <p:cNvSpPr>
              <a:spLocks noChangeArrowheads="1"/>
            </p:cNvSpPr>
            <p:nvPr/>
          </p:nvSpPr>
          <p:spPr bwMode="auto">
            <a:xfrm>
              <a:off x="2494" y="833"/>
              <a:ext cx="994"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a:solidFill>
                    <a:srgbClr val="000000"/>
                  </a:solidFill>
                  <a:latin typeface="Tahoma" charset="0"/>
                </a:rPr>
                <a:t>PrWr / BusWr</a:t>
              </a:r>
            </a:p>
          </p:txBody>
        </p:sp>
        <p:sp>
          <p:nvSpPr>
            <p:cNvPr id="145421" name="Rectangle 13"/>
            <p:cNvSpPr>
              <a:spLocks noChangeArrowheads="1"/>
            </p:cNvSpPr>
            <p:nvPr/>
          </p:nvSpPr>
          <p:spPr bwMode="auto">
            <a:xfrm>
              <a:off x="1753" y="1456"/>
              <a:ext cx="434"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a:solidFill>
                    <a:srgbClr val="000000"/>
                  </a:solidFill>
                  <a:latin typeface="Tahoma" charset="0"/>
                </a:rPr>
                <a:t>Valid</a:t>
              </a:r>
            </a:p>
          </p:txBody>
        </p:sp>
        <p:sp>
          <p:nvSpPr>
            <p:cNvPr id="145422" name="Rectangle 14"/>
            <p:cNvSpPr>
              <a:spLocks noChangeArrowheads="1"/>
            </p:cNvSpPr>
            <p:nvPr/>
          </p:nvSpPr>
          <p:spPr bwMode="auto">
            <a:xfrm>
              <a:off x="2865" y="1788"/>
              <a:ext cx="546"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a:solidFill>
                    <a:srgbClr val="000000"/>
                  </a:solidFill>
                  <a:latin typeface="Tahoma" charset="0"/>
                </a:rPr>
                <a:t>BusWr</a:t>
              </a:r>
            </a:p>
          </p:txBody>
        </p:sp>
        <p:sp>
          <p:nvSpPr>
            <p:cNvPr id="145423" name="Rectangle 15"/>
            <p:cNvSpPr>
              <a:spLocks noChangeArrowheads="1"/>
            </p:cNvSpPr>
            <p:nvPr/>
          </p:nvSpPr>
          <p:spPr bwMode="auto">
            <a:xfrm>
              <a:off x="1760" y="2530"/>
              <a:ext cx="530"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a:solidFill>
                    <a:srgbClr val="000000"/>
                  </a:solidFill>
                  <a:latin typeface="Tahoma" charset="0"/>
                </a:rPr>
                <a:t>Invalid</a:t>
              </a:r>
            </a:p>
          </p:txBody>
        </p:sp>
        <p:sp>
          <p:nvSpPr>
            <p:cNvPr id="145424" name="Rectangle 16"/>
            <p:cNvSpPr>
              <a:spLocks noChangeArrowheads="1"/>
            </p:cNvSpPr>
            <p:nvPr/>
          </p:nvSpPr>
          <p:spPr bwMode="auto">
            <a:xfrm>
              <a:off x="2533" y="2996"/>
              <a:ext cx="994"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a:solidFill>
                    <a:srgbClr val="000000"/>
                  </a:solidFill>
                  <a:latin typeface="Tahoma" charset="0"/>
                </a:rPr>
                <a:t>PrWr / BusWr</a:t>
              </a:r>
            </a:p>
          </p:txBody>
        </p:sp>
        <p:sp>
          <p:nvSpPr>
            <p:cNvPr id="145425" name="Rectangle 17"/>
            <p:cNvSpPr>
              <a:spLocks noChangeArrowheads="1"/>
            </p:cNvSpPr>
            <p:nvPr/>
          </p:nvSpPr>
          <p:spPr bwMode="auto">
            <a:xfrm>
              <a:off x="-1" y="1955"/>
              <a:ext cx="994"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a:solidFill>
                    <a:srgbClr val="000000"/>
                  </a:solidFill>
                  <a:latin typeface="Tahoma" charset="0"/>
                </a:rPr>
                <a:t>PrRd / BusRd</a:t>
              </a:r>
            </a:p>
          </p:txBody>
        </p:sp>
        <p:sp>
          <p:nvSpPr>
            <p:cNvPr id="145426" name="Arc 18"/>
            <p:cNvSpPr>
              <a:spLocks/>
            </p:cNvSpPr>
            <p:nvPr/>
          </p:nvSpPr>
          <p:spPr bwMode="auto">
            <a:xfrm rot="-5880000">
              <a:off x="1046" y="1781"/>
              <a:ext cx="903" cy="561"/>
            </a:xfrm>
            <a:custGeom>
              <a:avLst/>
              <a:gdLst>
                <a:gd name="T0" fmla="*/ 0 w 43200"/>
                <a:gd name="T1" fmla="*/ 0 h 26189"/>
                <a:gd name="T2" fmla="*/ 0 w 43200"/>
                <a:gd name="T3" fmla="*/ 0 h 26189"/>
                <a:gd name="T4" fmla="*/ 0 w 43200"/>
                <a:gd name="T5" fmla="*/ 0 h 26189"/>
                <a:gd name="T6" fmla="*/ 0 60000 65536"/>
                <a:gd name="T7" fmla="*/ 0 60000 65536"/>
                <a:gd name="T8" fmla="*/ 0 60000 65536"/>
                <a:gd name="T9" fmla="*/ 0 w 43200"/>
                <a:gd name="T10" fmla="*/ 0 h 26189"/>
                <a:gd name="T11" fmla="*/ 43200 w 43200"/>
                <a:gd name="T12" fmla="*/ 26189 h 26189"/>
              </a:gdLst>
              <a:ahLst/>
              <a:cxnLst>
                <a:cxn ang="T6">
                  <a:pos x="T0" y="T1"/>
                </a:cxn>
                <a:cxn ang="T7">
                  <a:pos x="T2" y="T3"/>
                </a:cxn>
                <a:cxn ang="T8">
                  <a:pos x="T4" y="T5"/>
                </a:cxn>
              </a:cxnLst>
              <a:rect l="T9" t="T10" r="T11" b="T12"/>
              <a:pathLst>
                <a:path w="43200" h="26189" fill="none" extrusionOk="0">
                  <a:moveTo>
                    <a:pt x="120" y="23883"/>
                  </a:moveTo>
                  <a:cubicBezTo>
                    <a:pt x="40" y="23124"/>
                    <a:pt x="0" y="22362"/>
                    <a:pt x="0" y="21600"/>
                  </a:cubicBezTo>
                  <a:cubicBezTo>
                    <a:pt x="0" y="9670"/>
                    <a:pt x="9670" y="0"/>
                    <a:pt x="21600" y="0"/>
                  </a:cubicBezTo>
                  <a:cubicBezTo>
                    <a:pt x="33529" y="0"/>
                    <a:pt x="43200" y="9670"/>
                    <a:pt x="43200" y="21600"/>
                  </a:cubicBezTo>
                  <a:cubicBezTo>
                    <a:pt x="43200" y="23142"/>
                    <a:pt x="43034" y="24681"/>
                    <a:pt x="42706" y="26188"/>
                  </a:cubicBezTo>
                </a:path>
                <a:path w="43200" h="26189" stroke="0" extrusionOk="0">
                  <a:moveTo>
                    <a:pt x="120" y="23883"/>
                  </a:moveTo>
                  <a:cubicBezTo>
                    <a:pt x="40" y="23124"/>
                    <a:pt x="0" y="22362"/>
                    <a:pt x="0" y="21600"/>
                  </a:cubicBezTo>
                  <a:cubicBezTo>
                    <a:pt x="0" y="9670"/>
                    <a:pt x="9670" y="0"/>
                    <a:pt x="21600" y="0"/>
                  </a:cubicBezTo>
                  <a:cubicBezTo>
                    <a:pt x="33529" y="0"/>
                    <a:pt x="43200" y="9670"/>
                    <a:pt x="43200" y="21600"/>
                  </a:cubicBezTo>
                  <a:cubicBezTo>
                    <a:pt x="43200" y="23142"/>
                    <a:pt x="43034" y="24681"/>
                    <a:pt x="42706" y="26188"/>
                  </a:cubicBezTo>
                  <a:lnTo>
                    <a:pt x="21600" y="21600"/>
                  </a:lnTo>
                  <a:lnTo>
                    <a:pt x="120" y="23883"/>
                  </a:lnTo>
                  <a:close/>
                </a:path>
              </a:pathLst>
            </a:custGeom>
            <a:noFill/>
            <a:ln w="12700" cap="rnd">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45427" name="Rectangle 19"/>
            <p:cNvSpPr>
              <a:spLocks noChangeArrowheads="1"/>
            </p:cNvSpPr>
            <p:nvPr/>
          </p:nvSpPr>
          <p:spPr bwMode="auto">
            <a:xfrm>
              <a:off x="1079" y="785"/>
              <a:ext cx="735" cy="2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a:solidFill>
                    <a:srgbClr val="000000"/>
                  </a:solidFill>
                  <a:latin typeface="Tahoma" charset="0"/>
                </a:rPr>
                <a:t>PrRd/--</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Title 1"/>
          <p:cNvSpPr>
            <a:spLocks noGrp="1"/>
          </p:cNvSpPr>
          <p:nvPr>
            <p:ph type="title"/>
          </p:nvPr>
        </p:nvSpPr>
        <p:spPr/>
        <p:txBody>
          <a:bodyPr/>
          <a:lstStyle/>
          <a:p>
            <a:r>
              <a:rPr lang="en-US">
                <a:latin typeface="Garamond" charset="0"/>
                <a:ea typeface="ＭＳ Ｐゴシック" charset="0"/>
                <a:cs typeface="ＭＳ Ｐゴシック" charset="0"/>
              </a:rPr>
              <a:t>A More Sophisticated Protocol: MSI</a:t>
            </a:r>
          </a:p>
        </p:txBody>
      </p:sp>
      <p:sp>
        <p:nvSpPr>
          <p:cNvPr id="3" name="Content Placeholder 2"/>
          <p:cNvSpPr>
            <a:spLocks noGrp="1"/>
          </p:cNvSpPr>
          <p:nvPr>
            <p:ph idx="1"/>
          </p:nvPr>
        </p:nvSpPr>
        <p:spPr>
          <a:xfrm>
            <a:off x="228600" y="1447800"/>
            <a:ext cx="8610600" cy="5194300"/>
          </a:xfrm>
        </p:spPr>
        <p:txBody>
          <a:bodyPr/>
          <a:lstStyle/>
          <a:p>
            <a:r>
              <a:rPr lang="en-US" dirty="0">
                <a:latin typeface="Tahoma" charset="0"/>
                <a:ea typeface="ＭＳ Ｐゴシック" charset="0"/>
                <a:cs typeface="ＭＳ Ｐゴシック" charset="0"/>
              </a:rPr>
              <a:t>Extend metadata per block to encode three states:</a:t>
            </a:r>
          </a:p>
          <a:p>
            <a:pPr lvl="1"/>
            <a:r>
              <a:rPr lang="en-US" b="1" dirty="0">
                <a:latin typeface="Tahoma" charset="0"/>
                <a:ea typeface="ＭＳ Ｐゴシック" charset="0"/>
              </a:rPr>
              <a:t>M</a:t>
            </a:r>
            <a:r>
              <a:rPr lang="en-US" dirty="0">
                <a:latin typeface="Tahoma" charset="0"/>
                <a:ea typeface="ＭＳ Ｐゴシック" charset="0"/>
              </a:rPr>
              <a:t>(</a:t>
            </a:r>
            <a:r>
              <a:rPr lang="en-US" dirty="0" err="1">
                <a:latin typeface="Tahoma" charset="0"/>
                <a:ea typeface="ＭＳ Ｐゴシック" charset="0"/>
              </a:rPr>
              <a:t>odified</a:t>
            </a:r>
            <a:r>
              <a:rPr lang="en-US" dirty="0">
                <a:latin typeface="Tahoma" charset="0"/>
                <a:ea typeface="ＭＳ Ｐゴシック" charset="0"/>
              </a:rPr>
              <a:t>): cache line is the only cached copy and is dirty</a:t>
            </a:r>
            <a:endParaRPr lang="en-US" b="1" dirty="0">
              <a:latin typeface="Tahoma" charset="0"/>
              <a:ea typeface="ＭＳ Ｐゴシック" charset="0"/>
            </a:endParaRPr>
          </a:p>
          <a:p>
            <a:pPr lvl="1"/>
            <a:r>
              <a:rPr lang="en-US" b="1" dirty="0">
                <a:latin typeface="Tahoma" charset="0"/>
                <a:ea typeface="ＭＳ Ｐゴシック" charset="0"/>
              </a:rPr>
              <a:t>S</a:t>
            </a:r>
            <a:r>
              <a:rPr lang="en-US" dirty="0">
                <a:latin typeface="Tahoma" charset="0"/>
                <a:ea typeface="ＭＳ Ｐゴシック" charset="0"/>
              </a:rPr>
              <a:t>(hared): cache line is potentially one of several cached copies</a:t>
            </a:r>
            <a:endParaRPr lang="en-US" b="1" dirty="0">
              <a:latin typeface="Tahoma" charset="0"/>
              <a:ea typeface="ＭＳ Ｐゴシック" charset="0"/>
            </a:endParaRPr>
          </a:p>
          <a:p>
            <a:pPr lvl="1"/>
            <a:r>
              <a:rPr lang="en-US" b="1" dirty="0">
                <a:latin typeface="Tahoma" charset="0"/>
                <a:ea typeface="ＭＳ Ｐゴシック" charset="0"/>
              </a:rPr>
              <a:t>I</a:t>
            </a:r>
            <a:r>
              <a:rPr lang="en-US" dirty="0">
                <a:latin typeface="Tahoma" charset="0"/>
                <a:ea typeface="ＭＳ Ｐゴシック" charset="0"/>
              </a:rPr>
              <a:t>(</a:t>
            </a:r>
            <a:r>
              <a:rPr lang="en-US" dirty="0" err="1">
                <a:latin typeface="Tahoma" charset="0"/>
                <a:ea typeface="ＭＳ Ｐゴシック" charset="0"/>
              </a:rPr>
              <a:t>nvalid</a:t>
            </a:r>
            <a:r>
              <a:rPr lang="en-US" dirty="0">
                <a:latin typeface="Tahoma" charset="0"/>
                <a:ea typeface="ＭＳ Ｐゴシック" charset="0"/>
              </a:rPr>
              <a:t>): cache line is not present in this cache</a:t>
            </a:r>
          </a:p>
          <a:p>
            <a:pPr lvl="1"/>
            <a:endParaRPr lang="en-US" dirty="0">
              <a:latin typeface="Tahoma" charset="0"/>
              <a:ea typeface="ＭＳ Ｐゴシック" charset="0"/>
            </a:endParaRPr>
          </a:p>
          <a:p>
            <a:pPr lvl="1"/>
            <a:endParaRPr lang="en-US" dirty="0">
              <a:latin typeface="Tahoma" charset="0"/>
              <a:ea typeface="ＭＳ Ｐゴシック" charset="0"/>
            </a:endParaRPr>
          </a:p>
          <a:p>
            <a:r>
              <a:rPr lang="en-US" dirty="0">
                <a:latin typeface="Tahoma" charset="0"/>
                <a:ea typeface="ＭＳ Ｐゴシック" charset="0"/>
                <a:cs typeface="ＭＳ Ｐゴシック" charset="0"/>
              </a:rPr>
              <a:t>Read miss makes a </a:t>
            </a:r>
            <a:r>
              <a:rPr lang="en-US" i="1" dirty="0">
                <a:latin typeface="Tahoma" charset="0"/>
                <a:ea typeface="ＭＳ Ｐゴシック" charset="0"/>
                <a:cs typeface="ＭＳ Ｐゴシック" charset="0"/>
              </a:rPr>
              <a:t>Read </a:t>
            </a:r>
            <a:r>
              <a:rPr lang="en-US" dirty="0">
                <a:latin typeface="Tahoma" charset="0"/>
                <a:ea typeface="ＭＳ Ｐゴシック" charset="0"/>
                <a:cs typeface="ＭＳ Ｐゴシック" charset="0"/>
              </a:rPr>
              <a:t>request on bus, transitions to </a:t>
            </a:r>
            <a:r>
              <a:rPr lang="en-US" b="1" dirty="0">
                <a:latin typeface="Tahoma" charset="0"/>
                <a:ea typeface="ＭＳ Ｐゴシック" charset="0"/>
                <a:cs typeface="ＭＳ Ｐゴシック" charset="0"/>
              </a:rPr>
              <a:t>S</a:t>
            </a:r>
            <a:endParaRPr lang="en-US" dirty="0">
              <a:latin typeface="Tahoma" charset="0"/>
              <a:ea typeface="ＭＳ Ｐゴシック" charset="0"/>
              <a:cs typeface="ＭＳ Ｐゴシック" charset="0"/>
            </a:endParaRPr>
          </a:p>
          <a:p>
            <a:r>
              <a:rPr lang="en-US" dirty="0">
                <a:latin typeface="Tahoma" charset="0"/>
                <a:ea typeface="ＭＳ Ｐゴシック" charset="0"/>
                <a:cs typeface="ＭＳ Ｐゴシック" charset="0"/>
              </a:rPr>
              <a:t>Write miss makes a </a:t>
            </a:r>
            <a:r>
              <a:rPr lang="en-US" i="1" dirty="0" err="1">
                <a:latin typeface="Tahoma" charset="0"/>
                <a:ea typeface="ＭＳ Ｐゴシック" charset="0"/>
                <a:cs typeface="ＭＳ Ｐゴシック" charset="0"/>
              </a:rPr>
              <a:t>ReadEx</a:t>
            </a:r>
            <a:r>
              <a:rPr lang="en-US" dirty="0">
                <a:latin typeface="Tahoma" charset="0"/>
                <a:ea typeface="ＭＳ Ｐゴシック" charset="0"/>
                <a:cs typeface="ＭＳ Ｐゴシック" charset="0"/>
              </a:rPr>
              <a:t> request, transitions to </a:t>
            </a:r>
            <a:r>
              <a:rPr lang="en-US" b="1" dirty="0">
                <a:latin typeface="Tahoma" charset="0"/>
                <a:ea typeface="ＭＳ Ｐゴシック" charset="0"/>
                <a:cs typeface="ＭＳ Ｐゴシック" charset="0"/>
              </a:rPr>
              <a:t>M</a:t>
            </a:r>
            <a:r>
              <a:rPr lang="en-US" dirty="0">
                <a:latin typeface="Tahoma" charset="0"/>
                <a:ea typeface="ＭＳ Ｐゴシック" charset="0"/>
                <a:cs typeface="ＭＳ Ｐゴシック" charset="0"/>
              </a:rPr>
              <a:t> state</a:t>
            </a:r>
          </a:p>
          <a:p>
            <a:r>
              <a:rPr lang="en-US" dirty="0">
                <a:latin typeface="Tahoma" charset="0"/>
                <a:ea typeface="ＭＳ Ｐゴシック" charset="0"/>
                <a:cs typeface="ＭＳ Ｐゴシック" charset="0"/>
              </a:rPr>
              <a:t>When a processor snoops </a:t>
            </a:r>
            <a:r>
              <a:rPr lang="en-US" i="1" dirty="0" err="1">
                <a:latin typeface="Tahoma" charset="0"/>
                <a:ea typeface="ＭＳ Ｐゴシック" charset="0"/>
                <a:cs typeface="ＭＳ Ｐゴシック" charset="0"/>
              </a:rPr>
              <a:t>ReadEx</a:t>
            </a:r>
            <a:r>
              <a:rPr lang="en-US" i="1" dirty="0">
                <a:latin typeface="Tahoma" charset="0"/>
                <a:ea typeface="ＭＳ Ｐゴシック" charset="0"/>
                <a:cs typeface="ＭＳ Ｐゴシック" charset="0"/>
              </a:rPr>
              <a:t> </a:t>
            </a:r>
            <a:r>
              <a:rPr lang="en-US" dirty="0">
                <a:latin typeface="Tahoma" charset="0"/>
                <a:ea typeface="ＭＳ Ｐゴシック" charset="0"/>
                <a:cs typeface="ＭＳ Ｐゴシック" charset="0"/>
              </a:rPr>
              <a:t>from another writer, it must invalidate its own copy (if any)</a:t>
            </a:r>
          </a:p>
          <a:p>
            <a:r>
              <a:rPr lang="en-US" dirty="0">
                <a:latin typeface="Tahoma" charset="0"/>
                <a:ea typeface="ＭＳ Ｐゴシック" charset="0"/>
                <a:cs typeface="ＭＳ Ｐゴシック" charset="0"/>
              </a:rPr>
              <a:t>S</a:t>
            </a:r>
            <a:r>
              <a:rPr lang="en-US" dirty="0">
                <a:latin typeface="Tahoma" charset="0"/>
                <a:ea typeface="ＭＳ Ｐゴシック" charset="0"/>
                <a:cs typeface="ＭＳ Ｐゴシック" charset="0"/>
                <a:sym typeface="Wingdings" charset="0"/>
              </a:rPr>
              <a:t>M </a:t>
            </a:r>
            <a:r>
              <a:rPr lang="en-US" i="1" dirty="0">
                <a:latin typeface="Tahoma" charset="0"/>
                <a:ea typeface="ＭＳ Ｐゴシック" charset="0"/>
                <a:cs typeface="ＭＳ Ｐゴシック" charset="0"/>
                <a:sym typeface="Wingdings" charset="0"/>
              </a:rPr>
              <a:t>upgrade</a:t>
            </a:r>
            <a:r>
              <a:rPr lang="en-US" dirty="0">
                <a:latin typeface="Tahoma" charset="0"/>
                <a:ea typeface="ＭＳ Ｐゴシック" charset="0"/>
                <a:cs typeface="ＭＳ Ｐゴシック" charset="0"/>
                <a:sym typeface="Wingdings" charset="0"/>
              </a:rPr>
              <a:t> can be made without re-reading data from memory (via </a:t>
            </a:r>
            <a:r>
              <a:rPr lang="en-US" i="1" dirty="0">
                <a:latin typeface="Tahoma" charset="0"/>
                <a:ea typeface="ＭＳ Ｐゴシック" charset="0"/>
                <a:cs typeface="ＭＳ Ｐゴシック" charset="0"/>
                <a:sym typeface="Wingdings" charset="0"/>
              </a:rPr>
              <a:t>Invalidations)</a:t>
            </a:r>
          </a:p>
          <a:p>
            <a:endParaRPr lang="en-US" dirty="0">
              <a:latin typeface="Tahoma" charset="0"/>
              <a:ea typeface="ＭＳ Ｐゴシック" charset="0"/>
              <a:cs typeface="ＭＳ Ｐゴシック"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Title 1"/>
          <p:cNvSpPr>
            <a:spLocks noGrp="1"/>
          </p:cNvSpPr>
          <p:nvPr>
            <p:ph type="title"/>
          </p:nvPr>
        </p:nvSpPr>
        <p:spPr/>
        <p:txBody>
          <a:bodyPr/>
          <a:lstStyle/>
          <a:p>
            <a:r>
              <a:rPr lang="en-US">
                <a:latin typeface="Garamond" charset="0"/>
                <a:ea typeface="ＭＳ Ｐゴシック" charset="0"/>
                <a:cs typeface="ＭＳ Ｐゴシック" charset="0"/>
              </a:rPr>
              <a:t>MSI State Machine</a:t>
            </a:r>
          </a:p>
        </p:txBody>
      </p:sp>
      <p:sp>
        <p:nvSpPr>
          <p:cNvPr id="148483" name="Oval 4"/>
          <p:cNvSpPr>
            <a:spLocks noChangeArrowheads="1"/>
          </p:cNvSpPr>
          <p:nvPr/>
        </p:nvSpPr>
        <p:spPr bwMode="auto">
          <a:xfrm>
            <a:off x="3875088" y="1825625"/>
            <a:ext cx="1055687" cy="1055687"/>
          </a:xfrm>
          <a:prstGeom prst="ellipse">
            <a:avLst/>
          </a:prstGeom>
          <a:solidFill>
            <a:srgbClr val="C0C0C0"/>
          </a:solidFill>
          <a:ln w="9525">
            <a:solidFill>
              <a:schemeClr val="tx1"/>
            </a:solidFill>
            <a:round/>
            <a:headEnd/>
            <a:tailEnd/>
          </a:ln>
        </p:spPr>
        <p:txBody>
          <a:bodyPr/>
          <a:lstStyle/>
          <a:p>
            <a:pPr algn="ctr"/>
            <a:endParaRPr lang="en-US">
              <a:solidFill>
                <a:srgbClr val="000000"/>
              </a:solidFill>
            </a:endParaRPr>
          </a:p>
        </p:txBody>
      </p:sp>
      <p:sp>
        <p:nvSpPr>
          <p:cNvPr id="148484" name="TextBox 5"/>
          <p:cNvSpPr txBox="1">
            <a:spLocks noChangeArrowheads="1"/>
          </p:cNvSpPr>
          <p:nvPr/>
        </p:nvSpPr>
        <p:spPr bwMode="auto">
          <a:xfrm>
            <a:off x="4192588" y="2117725"/>
            <a:ext cx="420687"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latin typeface="Tahoma" charset="0"/>
              </a:rPr>
              <a:t>M</a:t>
            </a:r>
          </a:p>
        </p:txBody>
      </p:sp>
      <p:sp>
        <p:nvSpPr>
          <p:cNvPr id="148485" name="Oval 6"/>
          <p:cNvSpPr>
            <a:spLocks noChangeArrowheads="1"/>
          </p:cNvSpPr>
          <p:nvPr/>
        </p:nvSpPr>
        <p:spPr bwMode="auto">
          <a:xfrm>
            <a:off x="1638300" y="3830637"/>
            <a:ext cx="1055688" cy="1055688"/>
          </a:xfrm>
          <a:prstGeom prst="ellipse">
            <a:avLst/>
          </a:prstGeom>
          <a:solidFill>
            <a:srgbClr val="C0C0C0"/>
          </a:solidFill>
          <a:ln w="9525">
            <a:solidFill>
              <a:schemeClr val="tx1"/>
            </a:solidFill>
            <a:round/>
            <a:headEnd/>
            <a:tailEnd/>
          </a:ln>
        </p:spPr>
        <p:txBody>
          <a:bodyPr/>
          <a:lstStyle/>
          <a:p>
            <a:pPr algn="ctr"/>
            <a:endParaRPr lang="en-US">
              <a:solidFill>
                <a:srgbClr val="000000"/>
              </a:solidFill>
            </a:endParaRPr>
          </a:p>
        </p:txBody>
      </p:sp>
      <p:sp>
        <p:nvSpPr>
          <p:cNvPr id="148486" name="TextBox 7"/>
          <p:cNvSpPr txBox="1">
            <a:spLocks noChangeArrowheads="1"/>
          </p:cNvSpPr>
          <p:nvPr/>
        </p:nvSpPr>
        <p:spPr bwMode="auto">
          <a:xfrm>
            <a:off x="2001838" y="4121150"/>
            <a:ext cx="357187"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latin typeface="Tahoma" charset="0"/>
              </a:rPr>
              <a:t>S</a:t>
            </a:r>
          </a:p>
        </p:txBody>
      </p:sp>
      <p:sp>
        <p:nvSpPr>
          <p:cNvPr id="148487" name="Oval 8"/>
          <p:cNvSpPr>
            <a:spLocks noChangeArrowheads="1"/>
          </p:cNvSpPr>
          <p:nvPr/>
        </p:nvSpPr>
        <p:spPr bwMode="auto">
          <a:xfrm>
            <a:off x="6248400" y="3830637"/>
            <a:ext cx="1057275" cy="1055688"/>
          </a:xfrm>
          <a:prstGeom prst="ellipse">
            <a:avLst/>
          </a:prstGeom>
          <a:solidFill>
            <a:srgbClr val="C0C0C0"/>
          </a:solidFill>
          <a:ln w="9525">
            <a:solidFill>
              <a:schemeClr val="tx1"/>
            </a:solidFill>
            <a:round/>
            <a:headEnd/>
            <a:tailEnd/>
          </a:ln>
        </p:spPr>
        <p:txBody>
          <a:bodyPr/>
          <a:lstStyle/>
          <a:p>
            <a:pPr algn="ctr"/>
            <a:endParaRPr lang="en-US">
              <a:solidFill>
                <a:srgbClr val="000000"/>
              </a:solidFill>
            </a:endParaRPr>
          </a:p>
        </p:txBody>
      </p:sp>
      <p:sp>
        <p:nvSpPr>
          <p:cNvPr id="148488" name="TextBox 9"/>
          <p:cNvSpPr txBox="1">
            <a:spLocks noChangeArrowheads="1"/>
          </p:cNvSpPr>
          <p:nvPr/>
        </p:nvSpPr>
        <p:spPr bwMode="auto">
          <a:xfrm>
            <a:off x="6619875" y="4121150"/>
            <a:ext cx="30003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latin typeface="Tahoma" charset="0"/>
              </a:rPr>
              <a:t>I</a:t>
            </a:r>
          </a:p>
        </p:txBody>
      </p:sp>
      <p:cxnSp>
        <p:nvCxnSpPr>
          <p:cNvPr id="148489" name="Curved Connector 15"/>
          <p:cNvCxnSpPr>
            <a:cxnSpLocks noChangeShapeType="1"/>
            <a:stCxn id="148485" idx="5"/>
            <a:endCxn id="148487" idx="3"/>
          </p:cNvCxnSpPr>
          <p:nvPr/>
        </p:nvCxnSpPr>
        <p:spPr bwMode="auto">
          <a:xfrm rot="16200000" flipH="1">
            <a:off x="4471194" y="2799556"/>
            <a:ext cx="1587" cy="3863975"/>
          </a:xfrm>
          <a:prstGeom prst="curvedConnector3">
            <a:avLst>
              <a:gd name="adj1" fmla="val 31000694"/>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148490" name="TextBox 19"/>
          <p:cNvSpPr txBox="1">
            <a:spLocks noChangeArrowheads="1"/>
          </p:cNvSpPr>
          <p:nvPr/>
        </p:nvSpPr>
        <p:spPr bwMode="auto">
          <a:xfrm>
            <a:off x="4121150" y="5284787"/>
            <a:ext cx="871538" cy="27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000000"/>
                </a:solidFill>
                <a:latin typeface="Tahoma" charset="0"/>
              </a:rPr>
              <a:t>BusRdX/--</a:t>
            </a:r>
          </a:p>
        </p:txBody>
      </p:sp>
      <p:cxnSp>
        <p:nvCxnSpPr>
          <p:cNvPr id="148492" name="Curved Connector 22"/>
          <p:cNvCxnSpPr>
            <a:cxnSpLocks noChangeShapeType="1"/>
            <a:stCxn id="148485" idx="2"/>
          </p:cNvCxnSpPr>
          <p:nvPr/>
        </p:nvCxnSpPr>
        <p:spPr bwMode="auto">
          <a:xfrm rot="10800000" flipH="1" flipV="1">
            <a:off x="1638300" y="4357687"/>
            <a:ext cx="130175" cy="374650"/>
          </a:xfrm>
          <a:prstGeom prst="curvedConnector4">
            <a:avLst>
              <a:gd name="adj1" fmla="val -176051"/>
              <a:gd name="adj2" fmla="val 124755"/>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148493" name="TextBox 29"/>
          <p:cNvSpPr txBox="1">
            <a:spLocks noChangeArrowheads="1"/>
          </p:cNvSpPr>
          <p:nvPr/>
        </p:nvSpPr>
        <p:spPr bwMode="auto">
          <a:xfrm>
            <a:off x="855663" y="4692650"/>
            <a:ext cx="782637"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000000"/>
                </a:solidFill>
                <a:latin typeface="Tahoma" charset="0"/>
              </a:rPr>
              <a:t>PrRd/--</a:t>
            </a:r>
          </a:p>
          <a:p>
            <a:pPr eaLnBrk="1" hangingPunct="1"/>
            <a:r>
              <a:rPr lang="en-US" sz="1200">
                <a:solidFill>
                  <a:srgbClr val="000000"/>
                </a:solidFill>
                <a:latin typeface="Tahoma" charset="0"/>
              </a:rPr>
              <a:t>BusRd/--</a:t>
            </a:r>
          </a:p>
        </p:txBody>
      </p:sp>
      <p:cxnSp>
        <p:nvCxnSpPr>
          <p:cNvPr id="148494" name="Curved Connector 33"/>
          <p:cNvCxnSpPr>
            <a:cxnSpLocks noChangeShapeType="1"/>
            <a:stCxn id="148487" idx="1"/>
            <a:endCxn id="148485" idx="7"/>
          </p:cNvCxnSpPr>
          <p:nvPr/>
        </p:nvCxnSpPr>
        <p:spPr bwMode="auto">
          <a:xfrm rot="16200000" flipV="1">
            <a:off x="4471194" y="2053431"/>
            <a:ext cx="1587" cy="3863975"/>
          </a:xfrm>
          <a:prstGeom prst="curvedConnector3">
            <a:avLst>
              <a:gd name="adj1" fmla="val 24132250"/>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148495" name="TextBox 34"/>
          <p:cNvSpPr txBox="1">
            <a:spLocks noChangeArrowheads="1"/>
          </p:cNvSpPr>
          <p:nvPr/>
        </p:nvSpPr>
        <p:spPr bwMode="auto">
          <a:xfrm>
            <a:off x="3962400" y="3619500"/>
            <a:ext cx="9906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000000"/>
                </a:solidFill>
                <a:latin typeface="Tahoma" charset="0"/>
              </a:rPr>
              <a:t>PrRd/BusRd</a:t>
            </a:r>
          </a:p>
        </p:txBody>
      </p:sp>
      <p:cxnSp>
        <p:nvCxnSpPr>
          <p:cNvPr id="148496" name="Shape 38"/>
          <p:cNvCxnSpPr>
            <a:cxnSpLocks noChangeShapeType="1"/>
            <a:stCxn id="148487" idx="0"/>
            <a:endCxn id="148483" idx="6"/>
          </p:cNvCxnSpPr>
          <p:nvPr/>
        </p:nvCxnSpPr>
        <p:spPr bwMode="auto">
          <a:xfrm rot="16200000" flipV="1">
            <a:off x="5115719" y="2169318"/>
            <a:ext cx="1476375" cy="1846263"/>
          </a:xfrm>
          <a:prstGeom prst="curvedConnector2">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48497" name="Shape 40"/>
          <p:cNvCxnSpPr>
            <a:cxnSpLocks noChangeShapeType="1"/>
            <a:stCxn id="148485" idx="0"/>
            <a:endCxn id="148483" idx="2"/>
          </p:cNvCxnSpPr>
          <p:nvPr/>
        </p:nvCxnSpPr>
        <p:spPr bwMode="auto">
          <a:xfrm rot="5400000" flipH="1" flipV="1">
            <a:off x="2282825" y="2238375"/>
            <a:ext cx="1476375" cy="1708150"/>
          </a:xfrm>
          <a:prstGeom prst="curvedConnector2">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148498" name="TextBox 41"/>
          <p:cNvSpPr txBox="1">
            <a:spLocks noChangeArrowheads="1"/>
          </p:cNvSpPr>
          <p:nvPr/>
        </p:nvSpPr>
        <p:spPr bwMode="auto">
          <a:xfrm>
            <a:off x="2576513" y="2835275"/>
            <a:ext cx="113982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000000"/>
                </a:solidFill>
                <a:latin typeface="Tahoma (Body)" charset="0"/>
              </a:rPr>
              <a:t>PrWr/BusRdX</a:t>
            </a:r>
          </a:p>
        </p:txBody>
      </p:sp>
      <p:sp>
        <p:nvSpPr>
          <p:cNvPr id="148499" name="TextBox 42"/>
          <p:cNvSpPr txBox="1">
            <a:spLocks noChangeArrowheads="1"/>
          </p:cNvSpPr>
          <p:nvPr/>
        </p:nvSpPr>
        <p:spPr bwMode="auto">
          <a:xfrm>
            <a:off x="5938838" y="2425700"/>
            <a:ext cx="113982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000000"/>
                </a:solidFill>
                <a:latin typeface="Tahoma (Body)" charset="0"/>
              </a:rPr>
              <a:t>PrWr/BusRdX</a:t>
            </a:r>
          </a:p>
        </p:txBody>
      </p:sp>
      <p:cxnSp>
        <p:nvCxnSpPr>
          <p:cNvPr id="148500" name="Shape 46"/>
          <p:cNvCxnSpPr>
            <a:cxnSpLocks noChangeShapeType="1"/>
            <a:stCxn id="148483" idx="7"/>
            <a:endCxn id="148487" idx="6"/>
          </p:cNvCxnSpPr>
          <p:nvPr/>
        </p:nvCxnSpPr>
        <p:spPr bwMode="auto">
          <a:xfrm rot="16200000" flipH="1">
            <a:off x="4852988" y="1905000"/>
            <a:ext cx="2376487" cy="2528887"/>
          </a:xfrm>
          <a:prstGeom prst="curvedConnector4">
            <a:avLst>
              <a:gd name="adj1" fmla="val -16116"/>
              <a:gd name="adj2" fmla="val 110546"/>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148501" name="TextBox 47"/>
          <p:cNvSpPr txBox="1">
            <a:spLocks noChangeArrowheads="1"/>
          </p:cNvSpPr>
          <p:nvPr/>
        </p:nvSpPr>
        <p:spPr bwMode="auto">
          <a:xfrm>
            <a:off x="7499350" y="3114675"/>
            <a:ext cx="111442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000000"/>
                </a:solidFill>
                <a:latin typeface="Tahoma" charset="0"/>
              </a:rPr>
              <a:t>BusRdX/Flush</a:t>
            </a:r>
          </a:p>
        </p:txBody>
      </p:sp>
      <p:sp>
        <p:nvSpPr>
          <p:cNvPr id="148502" name="TextBox 52"/>
          <p:cNvSpPr txBox="1">
            <a:spLocks noChangeArrowheads="1"/>
          </p:cNvSpPr>
          <p:nvPr/>
        </p:nvSpPr>
        <p:spPr bwMode="auto">
          <a:xfrm>
            <a:off x="4738688" y="2843212"/>
            <a:ext cx="687387"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000000"/>
                </a:solidFill>
                <a:latin typeface="Tahoma" charset="0"/>
              </a:rPr>
              <a:t>PrRd/--</a:t>
            </a:r>
          </a:p>
          <a:p>
            <a:pPr eaLnBrk="1" hangingPunct="1"/>
            <a:r>
              <a:rPr lang="en-US" sz="1200">
                <a:solidFill>
                  <a:srgbClr val="000000"/>
                </a:solidFill>
                <a:latin typeface="Tahoma" charset="0"/>
              </a:rPr>
              <a:t>PrWr/--</a:t>
            </a:r>
          </a:p>
        </p:txBody>
      </p:sp>
      <p:cxnSp>
        <p:nvCxnSpPr>
          <p:cNvPr id="148503" name="Curved Connector 54"/>
          <p:cNvCxnSpPr>
            <a:cxnSpLocks noChangeShapeType="1"/>
            <a:stCxn id="148483" idx="4"/>
            <a:endCxn id="148483" idx="5"/>
          </p:cNvCxnSpPr>
          <p:nvPr/>
        </p:nvCxnSpPr>
        <p:spPr bwMode="auto">
          <a:xfrm rot="5400000" flipH="1" flipV="1">
            <a:off x="4513263" y="2617787"/>
            <a:ext cx="153987" cy="373063"/>
          </a:xfrm>
          <a:prstGeom prst="curvedConnector3">
            <a:avLst>
              <a:gd name="adj1" fmla="val -147847"/>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48504" name="Curved Connector 58"/>
          <p:cNvCxnSpPr>
            <a:cxnSpLocks noChangeShapeType="1"/>
            <a:stCxn id="148483" idx="1"/>
            <a:endCxn id="148485" idx="1"/>
          </p:cNvCxnSpPr>
          <p:nvPr/>
        </p:nvCxnSpPr>
        <p:spPr bwMode="auto">
          <a:xfrm rot="-5400000" flipH="1" flipV="1">
            <a:off x="1909762" y="1865313"/>
            <a:ext cx="2003425" cy="2235200"/>
          </a:xfrm>
          <a:prstGeom prst="curvedConnector3">
            <a:avLst>
              <a:gd name="adj1" fmla="val -4778"/>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148505" name="TextBox 60"/>
          <p:cNvSpPr txBox="1">
            <a:spLocks noChangeArrowheads="1"/>
          </p:cNvSpPr>
          <p:nvPr/>
        </p:nvSpPr>
        <p:spPr bwMode="auto">
          <a:xfrm>
            <a:off x="1173163" y="2301875"/>
            <a:ext cx="102552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solidFill>
                  <a:srgbClr val="000000"/>
                </a:solidFill>
                <a:latin typeface="Tahoma" charset="0"/>
              </a:rPr>
              <a:t>BusRd/Flush</a:t>
            </a:r>
          </a:p>
        </p:txBody>
      </p:sp>
      <p:sp>
        <p:nvSpPr>
          <p:cNvPr id="148506" name="TextBox 26"/>
          <p:cNvSpPr txBox="1">
            <a:spLocks noChangeArrowheads="1"/>
          </p:cNvSpPr>
          <p:nvPr/>
        </p:nvSpPr>
        <p:spPr bwMode="auto">
          <a:xfrm>
            <a:off x="3646488" y="6069013"/>
            <a:ext cx="193357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err="1">
                <a:solidFill>
                  <a:srgbClr val="000000"/>
                </a:solidFill>
                <a:latin typeface="Tahoma" charset="0"/>
              </a:rPr>
              <a:t>ObservedEvent</a:t>
            </a:r>
            <a:r>
              <a:rPr lang="en-US" sz="1400" dirty="0">
                <a:solidFill>
                  <a:srgbClr val="000000"/>
                </a:solidFill>
                <a:latin typeface="Tahoma" charset="0"/>
              </a:rPr>
              <a:t>/Action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4"/>
          <p:cNvSpPr>
            <a:spLocks noGrp="1"/>
          </p:cNvSpPr>
          <p:nvPr>
            <p:ph type="title"/>
          </p:nvPr>
        </p:nvSpPr>
        <p:spPr/>
        <p:txBody>
          <a:bodyPr/>
          <a:lstStyle/>
          <a:p>
            <a:r>
              <a:rPr lang="en-US">
                <a:latin typeface="Garamond" charset="0"/>
                <a:ea typeface="ＭＳ Ｐゴシック" charset="0"/>
                <a:cs typeface="ＭＳ Ｐゴシック" charset="0"/>
              </a:rPr>
              <a:t>The Problem with MSI</a:t>
            </a:r>
          </a:p>
        </p:txBody>
      </p:sp>
      <p:sp>
        <p:nvSpPr>
          <p:cNvPr id="6" name="Content Placeholder 5"/>
          <p:cNvSpPr>
            <a:spLocks noGrp="1"/>
          </p:cNvSpPr>
          <p:nvPr>
            <p:ph idx="1"/>
          </p:nvPr>
        </p:nvSpPr>
        <p:spPr/>
        <p:txBody>
          <a:bodyPr/>
          <a:lstStyle/>
          <a:p>
            <a:r>
              <a:rPr lang="en-US" dirty="0">
                <a:latin typeface="Tahoma" charset="0"/>
                <a:ea typeface="ＭＳ Ｐゴシック" charset="0"/>
                <a:cs typeface="ＭＳ Ｐゴシック" charset="0"/>
              </a:rPr>
              <a:t>A block is in no cache to begin with</a:t>
            </a:r>
          </a:p>
          <a:p>
            <a:r>
              <a:rPr lang="en-US" dirty="0">
                <a:latin typeface="Tahoma" charset="0"/>
                <a:ea typeface="ＭＳ Ｐゴシック" charset="0"/>
                <a:cs typeface="ＭＳ Ｐゴシック" charset="0"/>
              </a:rPr>
              <a:t>Problem: </a:t>
            </a:r>
            <a:r>
              <a:rPr lang="en-US" dirty="0">
                <a:solidFill>
                  <a:srgbClr val="0000FF"/>
                </a:solidFill>
                <a:latin typeface="Tahoma" charset="0"/>
                <a:ea typeface="ＭＳ Ｐゴシック" charset="0"/>
                <a:cs typeface="ＭＳ Ｐゴシック" charset="0"/>
              </a:rPr>
              <a:t>On a read, the block immediately goes to “Shared” state although it may be the only copy to be cached (i.e., no other processor will cache it)</a:t>
            </a:r>
          </a:p>
          <a:p>
            <a:endParaRPr lang="en-US" dirty="0">
              <a:latin typeface="Tahoma" charset="0"/>
              <a:ea typeface="ＭＳ Ｐゴシック" charset="0"/>
              <a:cs typeface="ＭＳ Ｐゴシック" charset="0"/>
            </a:endParaRPr>
          </a:p>
          <a:p>
            <a:r>
              <a:rPr lang="en-US" dirty="0">
                <a:latin typeface="Tahoma" charset="0"/>
                <a:ea typeface="ＭＳ Ｐゴシック" charset="0"/>
                <a:cs typeface="ＭＳ Ｐゴシック" charset="0"/>
              </a:rPr>
              <a:t>Why is this a problem?</a:t>
            </a:r>
          </a:p>
          <a:p>
            <a:pPr lvl="1"/>
            <a:r>
              <a:rPr lang="en-US" dirty="0">
                <a:latin typeface="Tahoma" charset="0"/>
                <a:ea typeface="ＭＳ Ｐゴシック" charset="0"/>
              </a:rPr>
              <a:t>Suppose the cache that read the block wants to write to it at some point</a:t>
            </a:r>
          </a:p>
          <a:p>
            <a:pPr lvl="1"/>
            <a:r>
              <a:rPr lang="en-US" dirty="0">
                <a:latin typeface="Tahoma" charset="0"/>
                <a:ea typeface="ＭＳ Ｐゴシック" charset="0"/>
              </a:rPr>
              <a:t>It needs to broadcast “invalidate” even though it has the only cached copy!</a:t>
            </a:r>
          </a:p>
          <a:p>
            <a:pPr lvl="1"/>
            <a:r>
              <a:rPr lang="en-US" i="1" dirty="0">
                <a:latin typeface="Tahoma" charset="0"/>
                <a:ea typeface="ＭＳ Ｐゴシック" charset="0"/>
              </a:rPr>
              <a:t>If the cache knew it had the only cached copy in the system</a:t>
            </a:r>
            <a:r>
              <a:rPr lang="en-US" dirty="0">
                <a:latin typeface="Tahoma" charset="0"/>
                <a:ea typeface="ＭＳ Ｐゴシック" charset="0"/>
              </a:rPr>
              <a:t>, it could have written to the block without notifying any other cache </a:t>
            </a:r>
            <a:r>
              <a:rPr lang="en-US" dirty="0">
                <a:latin typeface="Tahoma" charset="0"/>
                <a:ea typeface="ＭＳ Ｐゴシック" charset="0"/>
                <a:sym typeface="Wingdings" charset="0"/>
              </a:rPr>
              <a:t> saves unnecessary broadcasts of invalidations</a:t>
            </a:r>
            <a:endParaRPr lang="en-US" dirty="0">
              <a:latin typeface="Tahoma" charset="0"/>
              <a:ea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p:cNvSpPr>
            <a:spLocks noGrp="1"/>
          </p:cNvSpPr>
          <p:nvPr>
            <p:ph type="title"/>
          </p:nvPr>
        </p:nvSpPr>
        <p:spPr/>
        <p:txBody>
          <a:bodyPr/>
          <a:lstStyle/>
          <a:p>
            <a:r>
              <a:rPr lang="en-US">
                <a:latin typeface="Garamond" charset="0"/>
                <a:ea typeface="ＭＳ Ｐゴシック" charset="0"/>
                <a:cs typeface="ＭＳ Ｐゴシック" charset="0"/>
              </a:rPr>
              <a:t>The Solution: MESI</a:t>
            </a:r>
          </a:p>
        </p:txBody>
      </p:sp>
      <p:sp>
        <p:nvSpPr>
          <p:cNvPr id="3" name="Content Placeholder 2"/>
          <p:cNvSpPr>
            <a:spLocks noGrp="1"/>
          </p:cNvSpPr>
          <p:nvPr>
            <p:ph idx="1"/>
          </p:nvPr>
        </p:nvSpPr>
        <p:spPr/>
        <p:txBody>
          <a:bodyPr/>
          <a:lstStyle/>
          <a:p>
            <a:r>
              <a:rPr lang="en-US" dirty="0">
                <a:solidFill>
                  <a:srgbClr val="0000FF"/>
                </a:solidFill>
                <a:latin typeface="Tahoma" charset="0"/>
                <a:ea typeface="ＭＳ Ｐゴシック" charset="0"/>
                <a:cs typeface="ＭＳ Ｐゴシック" charset="0"/>
                <a:sym typeface="Wingdings" charset="0"/>
              </a:rPr>
              <a:t>Idea: Add another state indicating that this is the only cached copy and it is clean.</a:t>
            </a:r>
          </a:p>
          <a:p>
            <a:pPr lvl="1"/>
            <a:r>
              <a:rPr lang="en-US" i="1" dirty="0">
                <a:solidFill>
                  <a:srgbClr val="0000FF"/>
                </a:solidFill>
                <a:latin typeface="Tahoma" charset="0"/>
                <a:ea typeface="ＭＳ Ｐゴシック" charset="0"/>
                <a:sym typeface="Wingdings" charset="0"/>
              </a:rPr>
              <a:t>Exclusive</a:t>
            </a:r>
            <a:r>
              <a:rPr lang="en-US" dirty="0">
                <a:solidFill>
                  <a:srgbClr val="0000FF"/>
                </a:solidFill>
                <a:latin typeface="Tahoma" charset="0"/>
                <a:ea typeface="ＭＳ Ｐゴシック" charset="0"/>
                <a:sym typeface="Wingdings" charset="0"/>
              </a:rPr>
              <a:t> state</a:t>
            </a:r>
            <a:br>
              <a:rPr lang="en-US" dirty="0">
                <a:solidFill>
                  <a:srgbClr val="0000FF"/>
                </a:solidFill>
                <a:latin typeface="Tahoma" charset="0"/>
                <a:ea typeface="ＭＳ Ｐゴシック" charset="0"/>
                <a:sym typeface="Wingdings" charset="0"/>
              </a:rPr>
            </a:br>
            <a:endParaRPr lang="en-US" dirty="0">
              <a:solidFill>
                <a:srgbClr val="0000FF"/>
              </a:solidFill>
              <a:latin typeface="Tahoma" charset="0"/>
              <a:ea typeface="ＭＳ Ｐゴシック" charset="0"/>
              <a:sym typeface="Wingdings" charset="0"/>
            </a:endParaRPr>
          </a:p>
          <a:p>
            <a:r>
              <a:rPr lang="en-US" dirty="0">
                <a:latin typeface="Tahoma" charset="0"/>
                <a:ea typeface="ＭＳ Ｐゴシック" charset="0"/>
                <a:cs typeface="ＭＳ Ｐゴシック" charset="0"/>
                <a:sym typeface="Wingdings" charset="0"/>
              </a:rPr>
              <a:t>Block is placed into the </a:t>
            </a:r>
            <a:r>
              <a:rPr lang="en-US" i="1" dirty="0">
                <a:latin typeface="Tahoma" charset="0"/>
                <a:ea typeface="ＭＳ Ｐゴシック" charset="0"/>
                <a:cs typeface="ＭＳ Ｐゴシック" charset="0"/>
                <a:sym typeface="Wingdings" charset="0"/>
              </a:rPr>
              <a:t>exclusive</a:t>
            </a:r>
            <a:r>
              <a:rPr lang="en-US" dirty="0">
                <a:latin typeface="Tahoma" charset="0"/>
                <a:ea typeface="ＭＳ Ｐゴシック" charset="0"/>
                <a:cs typeface="ＭＳ Ｐゴシック" charset="0"/>
                <a:sym typeface="Wingdings" charset="0"/>
              </a:rPr>
              <a:t> state if, during </a:t>
            </a:r>
            <a:r>
              <a:rPr lang="en-US" i="1" dirty="0" err="1">
                <a:latin typeface="Tahoma" charset="0"/>
                <a:ea typeface="ＭＳ Ｐゴシック" charset="0"/>
                <a:cs typeface="ＭＳ Ｐゴシック" charset="0"/>
                <a:sym typeface="Wingdings" charset="0"/>
              </a:rPr>
              <a:t>BusRd</a:t>
            </a:r>
            <a:r>
              <a:rPr lang="en-US" dirty="0">
                <a:latin typeface="Tahoma" charset="0"/>
                <a:ea typeface="ＭＳ Ｐゴシック" charset="0"/>
                <a:cs typeface="ＭＳ Ｐゴシック" charset="0"/>
                <a:sym typeface="Wingdings" charset="0"/>
              </a:rPr>
              <a:t>, no other cache had it</a:t>
            </a:r>
          </a:p>
          <a:p>
            <a:pPr lvl="1"/>
            <a:r>
              <a:rPr lang="en-US" altLang="ja-JP" dirty="0">
                <a:latin typeface="Tahoma" charset="0"/>
                <a:ea typeface="ＭＳ Ｐゴシック" charset="0"/>
                <a:sym typeface="Wingdings" charset="0"/>
              </a:rPr>
              <a:t>Snooping caches assert the signal if they also have a copy</a:t>
            </a:r>
          </a:p>
          <a:p>
            <a:endParaRPr lang="en-US" dirty="0">
              <a:latin typeface="Tahoma" charset="0"/>
              <a:ea typeface="ＭＳ Ｐゴシック" charset="0"/>
              <a:cs typeface="ＭＳ Ｐゴシック" charset="0"/>
              <a:sym typeface="Wingdings" charset="0"/>
            </a:endParaRPr>
          </a:p>
          <a:p>
            <a:r>
              <a:rPr lang="en-US" dirty="0">
                <a:latin typeface="Tahoma" charset="0"/>
                <a:ea typeface="ＭＳ Ｐゴシック" charset="0"/>
                <a:cs typeface="ＭＳ Ｐゴシック" charset="0"/>
                <a:sym typeface="Wingdings" charset="0"/>
              </a:rPr>
              <a:t>Silent transition </a:t>
            </a:r>
            <a:r>
              <a:rPr lang="en-US" i="1" dirty="0" err="1">
                <a:latin typeface="Tahoma" charset="0"/>
                <a:ea typeface="ＭＳ Ｐゴシック" charset="0"/>
                <a:cs typeface="ＭＳ Ｐゴシック" charset="0"/>
                <a:sym typeface="Wingdings" charset="0"/>
              </a:rPr>
              <a:t>ExclusiveModified</a:t>
            </a:r>
            <a:r>
              <a:rPr lang="en-US" dirty="0">
                <a:latin typeface="Tahoma" charset="0"/>
                <a:ea typeface="ＭＳ Ｐゴシック" charset="0"/>
                <a:cs typeface="ＭＳ Ｐゴシック" charset="0"/>
                <a:sym typeface="Wingdings" charset="0"/>
              </a:rPr>
              <a:t> is possible on write!</a:t>
            </a:r>
          </a:p>
          <a:p>
            <a:endParaRPr lang="en-US" dirty="0">
              <a:latin typeface="Tahoma" charset="0"/>
              <a:ea typeface="ＭＳ Ｐゴシック" charset="0"/>
              <a:cs typeface="ＭＳ Ｐゴシック" charset="0"/>
              <a:sym typeface="Wingdings" charset="0"/>
            </a:endParaRPr>
          </a:p>
          <a:p>
            <a:r>
              <a:rPr lang="en-US" dirty="0">
                <a:latin typeface="Tahoma" charset="0"/>
                <a:ea typeface="ＭＳ Ｐゴシック" charset="0"/>
                <a:sym typeface="Wingdings" charset="0"/>
              </a:rPr>
              <a:t>MESI is also called the </a:t>
            </a:r>
            <a:r>
              <a:rPr lang="en-US" i="1" dirty="0">
                <a:latin typeface="Tahoma" charset="0"/>
                <a:ea typeface="ＭＳ Ｐゴシック" charset="0"/>
                <a:sym typeface="Wingdings" charset="0"/>
              </a:rPr>
              <a:t>Illinois protocol </a:t>
            </a:r>
          </a:p>
          <a:p>
            <a:pPr marL="695325" lvl="2" indent="-342900"/>
            <a:r>
              <a:rPr lang="en-US" sz="1800" dirty="0" err="1">
                <a:latin typeface="Tahoma" charset="0"/>
                <a:ea typeface="ＭＳ Ｐゴシック" charset="0"/>
              </a:rPr>
              <a:t>Papamarcos</a:t>
            </a:r>
            <a:r>
              <a:rPr lang="en-US" sz="1800" dirty="0">
                <a:latin typeface="Tahoma" charset="0"/>
                <a:ea typeface="ＭＳ Ｐゴシック" charset="0"/>
              </a:rPr>
              <a:t> and Patel, “</a:t>
            </a:r>
            <a:r>
              <a:rPr lang="en-US" altLang="ja-JP" sz="1800" dirty="0">
                <a:solidFill>
                  <a:srgbClr val="0000FF"/>
                </a:solidFill>
                <a:latin typeface="Tahoma" charset="0"/>
                <a:ea typeface="ＭＳ Ｐゴシック" charset="0"/>
              </a:rPr>
              <a:t>A low-overhead coherence solution for multiprocessors with private cache memories</a:t>
            </a:r>
            <a:r>
              <a:rPr lang="en-US" altLang="ja-JP" sz="1800" dirty="0">
                <a:latin typeface="Tahoma" charset="0"/>
                <a:ea typeface="ＭＳ Ｐゴシック" charset="0"/>
              </a:rPr>
              <a:t>,</a:t>
            </a:r>
            <a:r>
              <a:rPr lang="en-US" sz="1800" dirty="0">
                <a:latin typeface="Tahoma" charset="0"/>
                <a:ea typeface="ＭＳ Ｐゴシック" charset="0"/>
              </a:rPr>
              <a:t>”</a:t>
            </a:r>
            <a:r>
              <a:rPr lang="en-US" altLang="ja-JP" sz="1800" dirty="0">
                <a:latin typeface="Tahoma" charset="0"/>
                <a:ea typeface="ＭＳ Ｐゴシック" charset="0"/>
              </a:rPr>
              <a:t> ISCA 1984.</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Number Placeholder 3"/>
          <p:cNvSpPr>
            <a:spLocks noGrp="1"/>
          </p:cNvSpPr>
          <p:nvPr>
            <p:ph type="sldNum" sz="quarter" idx="4294967295"/>
          </p:nvPr>
        </p:nvSpPr>
        <p:spPr>
          <a:xfrm>
            <a:off x="7010400" y="6318250"/>
            <a:ext cx="21336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242DC95-FBE5-A74F-9907-09AA1C9E047A}" type="slidenum">
              <a:rPr lang="en-US" sz="1600">
                <a:solidFill>
                  <a:srgbClr val="000000"/>
                </a:solidFill>
                <a:latin typeface="Garamond" charset="0"/>
                <a:cs typeface="Arial" charset="0"/>
              </a:rPr>
              <a:pPr eaLnBrk="1" hangingPunct="1"/>
              <a:t>68</a:t>
            </a:fld>
            <a:endParaRPr lang="en-US" sz="1600">
              <a:solidFill>
                <a:srgbClr val="000000"/>
              </a:solidFill>
              <a:latin typeface="Garamond" charset="0"/>
              <a:cs typeface="Arial" charset="0"/>
            </a:endParaRPr>
          </a:p>
        </p:txBody>
      </p:sp>
      <p:pic>
        <p:nvPicPr>
          <p:cNvPr id="15257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0"/>
            <a:ext cx="7602538"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ctrTitle"/>
          </p:nvPr>
        </p:nvSpPr>
        <p:spPr/>
        <p:txBody>
          <a:bodyPr/>
          <a:lstStyle/>
          <a:p>
            <a:endParaRPr lang="en-US">
              <a:latin typeface="Garamond" charset="0"/>
              <a:ea typeface="ＭＳ Ｐゴシック" charset="0"/>
              <a:cs typeface="ＭＳ Ｐゴシック" charset="0"/>
            </a:endParaRPr>
          </a:p>
        </p:txBody>
      </p:sp>
      <p:sp>
        <p:nvSpPr>
          <p:cNvPr id="153602" name="Subtitle 2"/>
          <p:cNvSpPr>
            <a:spLocks noGrp="1"/>
          </p:cNvSpPr>
          <p:nvPr>
            <p:ph type="subTitle" idx="1"/>
          </p:nvPr>
        </p:nvSpPr>
        <p:spPr/>
        <p:txBody>
          <a:bodyPr/>
          <a:lstStyle/>
          <a:p>
            <a:pPr>
              <a:buFont typeface="Wingdings" charset="0"/>
              <a:buNone/>
            </a:pPr>
            <a:endParaRPr lang="en-US">
              <a:latin typeface="Tahoma" charset="0"/>
              <a:ea typeface="ＭＳ Ｐゴシック" charset="0"/>
              <a:cs typeface="ＭＳ Ｐゴシック" charset="0"/>
            </a:endParaRPr>
          </a:p>
        </p:txBody>
      </p:sp>
      <p:sp>
        <p:nvSpPr>
          <p:cNvPr id="153603"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4C5985-035A-E44C-9D29-C4B7E0D80203}" type="slidenum">
              <a:rPr lang="en-US" sz="1200">
                <a:solidFill>
                  <a:srgbClr val="000000"/>
                </a:solidFill>
                <a:latin typeface="Garamond" charset="0"/>
                <a:cs typeface="Arial" charset="0"/>
              </a:rPr>
              <a:pPr eaLnBrk="1" hangingPunct="1"/>
              <a:t>69</a:t>
            </a:fld>
            <a:endParaRPr lang="en-US" sz="1200">
              <a:solidFill>
                <a:srgbClr val="000000"/>
              </a:solidFill>
              <a:latin typeface="Garamond" charset="0"/>
              <a:cs typeface="Arial" charset="0"/>
            </a:endParaRPr>
          </a:p>
        </p:txBody>
      </p:sp>
      <p:pic>
        <p:nvPicPr>
          <p:cNvPr id="153604" name="Picture 4"/>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998538"/>
            <a:ext cx="9144000" cy="540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3605" name="Title 1"/>
          <p:cNvSpPr txBox="1">
            <a:spLocks/>
          </p:cNvSpPr>
          <p:nvPr/>
        </p:nvSpPr>
        <p:spPr bwMode="auto">
          <a:xfrm>
            <a:off x="228600" y="152400"/>
            <a:ext cx="86106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4800">
                <a:solidFill>
                  <a:srgbClr val="006633"/>
                </a:solidFill>
                <a:latin typeface="Garamond" charset="0"/>
              </a:rPr>
              <a:t>MESI State Machine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p:txBody>
          <a:bodyPr/>
          <a:lstStyle/>
          <a:p>
            <a:r>
              <a:rPr lang="en-US" dirty="0">
                <a:latin typeface="Garamond" charset="0"/>
              </a:rPr>
              <a:t>Ordering of Operations</a:t>
            </a:r>
          </a:p>
        </p:txBody>
      </p:sp>
      <p:sp>
        <p:nvSpPr>
          <p:cNvPr id="3" name="Content Placeholder 2"/>
          <p:cNvSpPr>
            <a:spLocks noGrp="1"/>
          </p:cNvSpPr>
          <p:nvPr>
            <p:ph idx="1"/>
          </p:nvPr>
        </p:nvSpPr>
        <p:spPr>
          <a:xfrm>
            <a:off x="457200" y="1524000"/>
            <a:ext cx="8229600" cy="4373563"/>
          </a:xfrm>
        </p:spPr>
        <p:txBody>
          <a:bodyPr/>
          <a:lstStyle/>
          <a:p>
            <a:r>
              <a:rPr lang="en-US" dirty="0">
                <a:latin typeface="Tahoma" charset="0"/>
              </a:rPr>
              <a:t>Operations: A, B, C, D</a:t>
            </a:r>
          </a:p>
          <a:p>
            <a:pPr lvl="1"/>
            <a:r>
              <a:rPr lang="en-US" dirty="0">
                <a:latin typeface="Tahoma" charset="0"/>
                <a:ea typeface="ＭＳ Ｐゴシック" charset="0"/>
              </a:rPr>
              <a:t>In what order should the hardware execute (and report the results of) these operations?</a:t>
            </a:r>
          </a:p>
          <a:p>
            <a:endParaRPr lang="en-US" sz="1600" dirty="0">
              <a:latin typeface="Tahoma" charset="0"/>
            </a:endParaRPr>
          </a:p>
          <a:p>
            <a:r>
              <a:rPr lang="en-US" dirty="0">
                <a:latin typeface="Tahoma" charset="0"/>
              </a:rPr>
              <a:t>A contract between programmer and </a:t>
            </a:r>
            <a:r>
              <a:rPr lang="en-US" dirty="0" err="1">
                <a:latin typeface="Tahoma" charset="0"/>
              </a:rPr>
              <a:t>microarchitect</a:t>
            </a:r>
            <a:endParaRPr lang="en-US" dirty="0">
              <a:latin typeface="Tahoma" charset="0"/>
            </a:endParaRPr>
          </a:p>
          <a:p>
            <a:pPr lvl="1"/>
            <a:r>
              <a:rPr lang="en-US" dirty="0">
                <a:latin typeface="Tahoma" charset="0"/>
                <a:ea typeface="ＭＳ Ｐゴシック" charset="0"/>
              </a:rPr>
              <a:t>Specified by the ISA</a:t>
            </a:r>
          </a:p>
          <a:p>
            <a:endParaRPr lang="en-US" sz="1600" dirty="0">
              <a:latin typeface="Tahoma" charset="0"/>
            </a:endParaRPr>
          </a:p>
          <a:p>
            <a:r>
              <a:rPr lang="en-US" dirty="0">
                <a:latin typeface="Tahoma" charset="0"/>
              </a:rPr>
              <a:t>Preserving an “expected” (more accurately, “agreed upon”) order simplifies programmer’s life</a:t>
            </a:r>
          </a:p>
          <a:p>
            <a:pPr lvl="1"/>
            <a:r>
              <a:rPr lang="en-US" sz="1800" dirty="0">
                <a:latin typeface="Tahoma" charset="0"/>
                <a:ea typeface="ＭＳ Ｐゴシック" charset="0"/>
              </a:rPr>
              <a:t>Ease of debugging; ease of state recovery, exception handling</a:t>
            </a:r>
          </a:p>
          <a:p>
            <a:endParaRPr lang="en-US" sz="1600" dirty="0">
              <a:latin typeface="Tahoma" charset="0"/>
            </a:endParaRPr>
          </a:p>
          <a:p>
            <a:r>
              <a:rPr lang="en-US" dirty="0">
                <a:latin typeface="Tahoma" charset="0"/>
              </a:rPr>
              <a:t>Preserving an “expected” order usually makes the hardware designer’s life difficult</a:t>
            </a:r>
          </a:p>
          <a:p>
            <a:pPr lvl="1"/>
            <a:r>
              <a:rPr lang="en-US" sz="1800" dirty="0">
                <a:latin typeface="Tahoma" charset="0"/>
                <a:ea typeface="ＭＳ Ｐゴシック" charset="0"/>
              </a:rPr>
              <a:t>Especially if the goal is to design a high performance processor: Recall reorder</a:t>
            </a:r>
            <a:r>
              <a:rPr lang="zh-CN" altLang="en-US" sz="1800" dirty="0">
                <a:latin typeface="Tahoma" charset="0"/>
                <a:ea typeface="ＭＳ Ｐゴシック" charset="0"/>
              </a:rPr>
              <a:t> </a:t>
            </a:r>
            <a:r>
              <a:rPr lang="en-US" altLang="zh-CN" sz="1800" dirty="0">
                <a:latin typeface="Tahoma" charset="0"/>
                <a:ea typeface="ＭＳ Ｐゴシック" charset="0"/>
              </a:rPr>
              <a:t>buffer</a:t>
            </a:r>
            <a:r>
              <a:rPr lang="zh-CN" altLang="en-US" sz="1800" dirty="0">
                <a:latin typeface="Tahoma" charset="0"/>
                <a:ea typeface="ＭＳ Ｐゴシック" charset="0"/>
              </a:rPr>
              <a:t> </a:t>
            </a:r>
            <a:r>
              <a:rPr lang="en-US" sz="1800" dirty="0">
                <a:latin typeface="Tahoma" charset="0"/>
                <a:ea typeface="ＭＳ Ｐゴシック" charset="0"/>
              </a:rPr>
              <a:t>in out of order execution and their complexity</a:t>
            </a:r>
          </a:p>
          <a:p>
            <a:endParaRPr lang="en-US" dirty="0">
              <a:latin typeface="Tahoma"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extBox 60"/>
          <p:cNvSpPr txBox="1">
            <a:spLocks noChangeArrowheads="1"/>
          </p:cNvSpPr>
          <p:nvPr/>
        </p:nvSpPr>
        <p:spPr bwMode="auto">
          <a:xfrm>
            <a:off x="7305675" y="3740150"/>
            <a:ext cx="1020763"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000000"/>
                </a:solidFill>
                <a:latin typeface="Tahoma" charset="0"/>
              </a:rPr>
              <a:t>PrWr/BusRdX</a:t>
            </a:r>
          </a:p>
        </p:txBody>
      </p:sp>
      <p:sp>
        <p:nvSpPr>
          <p:cNvPr id="154626" name="TextBox 61"/>
          <p:cNvSpPr txBox="1">
            <a:spLocks noChangeArrowheads="1"/>
          </p:cNvSpPr>
          <p:nvPr/>
        </p:nvSpPr>
        <p:spPr bwMode="auto">
          <a:xfrm>
            <a:off x="5759450" y="4265612"/>
            <a:ext cx="1189038" cy="2619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000000"/>
                </a:solidFill>
                <a:latin typeface="Tahoma" charset="0"/>
              </a:rPr>
              <a:t>PrRd (S</a:t>
            </a:r>
            <a:r>
              <a:rPr lang="ja-JP" altLang="en-US" sz="1100">
                <a:solidFill>
                  <a:srgbClr val="000000"/>
                </a:solidFill>
                <a:latin typeface="Tahoma" charset="0"/>
              </a:rPr>
              <a:t>’</a:t>
            </a:r>
            <a:r>
              <a:rPr lang="en-US" altLang="ja-JP" sz="1100">
                <a:solidFill>
                  <a:srgbClr val="000000"/>
                </a:solidFill>
                <a:latin typeface="Tahoma" charset="0"/>
              </a:rPr>
              <a:t>)/BusRd</a:t>
            </a:r>
            <a:endParaRPr lang="en-US" sz="1100">
              <a:solidFill>
                <a:srgbClr val="000000"/>
              </a:solidFill>
              <a:latin typeface="Tahoma" charset="0"/>
            </a:endParaRPr>
          </a:p>
        </p:txBody>
      </p:sp>
      <p:sp>
        <p:nvSpPr>
          <p:cNvPr id="154627" name="TextBox 62"/>
          <p:cNvSpPr txBox="1">
            <a:spLocks noChangeArrowheads="1"/>
          </p:cNvSpPr>
          <p:nvPr/>
        </p:nvSpPr>
        <p:spPr bwMode="auto">
          <a:xfrm>
            <a:off x="4259263" y="4805362"/>
            <a:ext cx="1158875" cy="26035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000000"/>
                </a:solidFill>
                <a:latin typeface="Tahoma" charset="0"/>
              </a:rPr>
              <a:t>PrRd (S)/BusRd</a:t>
            </a:r>
          </a:p>
        </p:txBody>
      </p:sp>
      <p:sp>
        <p:nvSpPr>
          <p:cNvPr id="154628" name="TextBox 70"/>
          <p:cNvSpPr txBox="1">
            <a:spLocks noChangeArrowheads="1"/>
          </p:cNvSpPr>
          <p:nvPr/>
        </p:nvSpPr>
        <p:spPr bwMode="auto">
          <a:xfrm>
            <a:off x="4886325" y="2752725"/>
            <a:ext cx="1020763" cy="26193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000000"/>
                </a:solidFill>
                <a:latin typeface="Tahoma" charset="0"/>
              </a:rPr>
              <a:t>PrWr/BusRdX</a:t>
            </a:r>
          </a:p>
        </p:txBody>
      </p:sp>
      <p:sp>
        <p:nvSpPr>
          <p:cNvPr id="154629" name="TextBox 71"/>
          <p:cNvSpPr txBox="1">
            <a:spLocks noChangeArrowheads="1"/>
          </p:cNvSpPr>
          <p:nvPr/>
        </p:nvSpPr>
        <p:spPr bwMode="auto">
          <a:xfrm>
            <a:off x="3767138" y="2528887"/>
            <a:ext cx="650875" cy="2603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FF0000"/>
                </a:solidFill>
                <a:latin typeface="Tahoma" charset="0"/>
              </a:rPr>
              <a:t>PrWr/--</a:t>
            </a:r>
          </a:p>
        </p:txBody>
      </p:sp>
      <p:sp>
        <p:nvSpPr>
          <p:cNvPr id="154630" name="TextBox 79"/>
          <p:cNvSpPr txBox="1">
            <a:spLocks noChangeArrowheads="1"/>
          </p:cNvSpPr>
          <p:nvPr/>
        </p:nvSpPr>
        <p:spPr bwMode="auto">
          <a:xfrm>
            <a:off x="3235325" y="3740150"/>
            <a:ext cx="1314450" cy="26035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000000"/>
                </a:solidFill>
                <a:latin typeface="Tahoma" charset="0"/>
              </a:rPr>
              <a:t>BusRd/ $ Transfer</a:t>
            </a:r>
          </a:p>
        </p:txBody>
      </p:sp>
      <p:sp>
        <p:nvSpPr>
          <p:cNvPr id="154631" name="TextBox 83"/>
          <p:cNvSpPr txBox="1">
            <a:spLocks noChangeArrowheads="1"/>
          </p:cNvSpPr>
          <p:nvPr/>
        </p:nvSpPr>
        <p:spPr bwMode="auto">
          <a:xfrm>
            <a:off x="2106613" y="2773362"/>
            <a:ext cx="955675" cy="2619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000000"/>
                </a:solidFill>
                <a:latin typeface="Tahoma" charset="0"/>
              </a:rPr>
              <a:t>BusRd/Flush</a:t>
            </a:r>
          </a:p>
        </p:txBody>
      </p:sp>
      <p:sp>
        <p:nvSpPr>
          <p:cNvPr id="154632" name="TextBox 94"/>
          <p:cNvSpPr txBox="1">
            <a:spLocks noChangeArrowheads="1"/>
          </p:cNvSpPr>
          <p:nvPr/>
        </p:nvSpPr>
        <p:spPr bwMode="auto">
          <a:xfrm>
            <a:off x="1703388" y="5727700"/>
            <a:ext cx="1935162" cy="26193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100">
                <a:solidFill>
                  <a:srgbClr val="000000"/>
                </a:solidFill>
                <a:latin typeface="Tahoma" charset="0"/>
              </a:rPr>
              <a:t>BusRdX/Flush (all incoming)</a:t>
            </a:r>
          </a:p>
        </p:txBody>
      </p:sp>
      <p:sp>
        <p:nvSpPr>
          <p:cNvPr id="154633" name="Title 1"/>
          <p:cNvSpPr>
            <a:spLocks noGrp="1"/>
          </p:cNvSpPr>
          <p:nvPr>
            <p:ph type="title"/>
          </p:nvPr>
        </p:nvSpPr>
        <p:spPr/>
        <p:txBody>
          <a:bodyPr/>
          <a:lstStyle/>
          <a:p>
            <a:r>
              <a:rPr lang="en-US">
                <a:latin typeface="Garamond" charset="0"/>
                <a:ea typeface="ＭＳ Ｐゴシック" charset="0"/>
                <a:cs typeface="ＭＳ Ｐゴシック" charset="0"/>
              </a:rPr>
              <a:t>MESI State Machine</a:t>
            </a:r>
          </a:p>
        </p:txBody>
      </p:sp>
      <p:sp>
        <p:nvSpPr>
          <p:cNvPr id="154635" name="Oval 39"/>
          <p:cNvSpPr>
            <a:spLocks noChangeArrowheads="1"/>
          </p:cNvSpPr>
          <p:nvPr/>
        </p:nvSpPr>
        <p:spPr bwMode="auto">
          <a:xfrm>
            <a:off x="3521075" y="1773237"/>
            <a:ext cx="584200" cy="584200"/>
          </a:xfrm>
          <a:prstGeom prst="ellipse">
            <a:avLst/>
          </a:prstGeom>
          <a:solidFill>
            <a:srgbClr val="C0C0C0"/>
          </a:solidFill>
          <a:ln w="9525">
            <a:solidFill>
              <a:schemeClr val="tx1"/>
            </a:solidFill>
            <a:round/>
            <a:headEnd/>
            <a:tailEnd/>
          </a:ln>
        </p:spPr>
        <p:txBody>
          <a:bodyPr/>
          <a:lstStyle/>
          <a:p>
            <a:endParaRPr lang="en-US">
              <a:solidFill>
                <a:srgbClr val="000000"/>
              </a:solidFill>
            </a:endParaRPr>
          </a:p>
        </p:txBody>
      </p:sp>
      <p:sp>
        <p:nvSpPr>
          <p:cNvPr id="154636" name="Oval 40"/>
          <p:cNvSpPr>
            <a:spLocks noChangeArrowheads="1"/>
          </p:cNvSpPr>
          <p:nvPr/>
        </p:nvSpPr>
        <p:spPr bwMode="auto">
          <a:xfrm>
            <a:off x="3521075" y="2906712"/>
            <a:ext cx="584200" cy="584200"/>
          </a:xfrm>
          <a:prstGeom prst="ellipse">
            <a:avLst/>
          </a:prstGeom>
          <a:solidFill>
            <a:srgbClr val="C0C0C0"/>
          </a:solidFill>
          <a:ln w="9525">
            <a:solidFill>
              <a:schemeClr val="tx1"/>
            </a:solidFill>
            <a:round/>
            <a:headEnd/>
            <a:tailEnd/>
          </a:ln>
        </p:spPr>
        <p:txBody>
          <a:bodyPr/>
          <a:lstStyle/>
          <a:p>
            <a:endParaRPr lang="en-US">
              <a:solidFill>
                <a:srgbClr val="000000"/>
              </a:solidFill>
            </a:endParaRPr>
          </a:p>
        </p:txBody>
      </p:sp>
      <p:sp>
        <p:nvSpPr>
          <p:cNvPr id="154637" name="Oval 41"/>
          <p:cNvSpPr>
            <a:spLocks noChangeArrowheads="1"/>
          </p:cNvSpPr>
          <p:nvPr/>
        </p:nvSpPr>
        <p:spPr bwMode="auto">
          <a:xfrm>
            <a:off x="3521075" y="4119562"/>
            <a:ext cx="584200" cy="584200"/>
          </a:xfrm>
          <a:prstGeom prst="ellipse">
            <a:avLst/>
          </a:prstGeom>
          <a:solidFill>
            <a:srgbClr val="C0C0C0"/>
          </a:solidFill>
          <a:ln w="9525">
            <a:solidFill>
              <a:schemeClr val="tx1"/>
            </a:solidFill>
            <a:round/>
            <a:headEnd/>
            <a:tailEnd/>
          </a:ln>
        </p:spPr>
        <p:txBody>
          <a:bodyPr/>
          <a:lstStyle/>
          <a:p>
            <a:endParaRPr lang="en-US">
              <a:solidFill>
                <a:srgbClr val="000000"/>
              </a:solidFill>
            </a:endParaRPr>
          </a:p>
        </p:txBody>
      </p:sp>
      <p:sp>
        <p:nvSpPr>
          <p:cNvPr id="154638" name="Oval 42"/>
          <p:cNvSpPr>
            <a:spLocks noChangeArrowheads="1"/>
          </p:cNvSpPr>
          <p:nvPr/>
        </p:nvSpPr>
        <p:spPr bwMode="auto">
          <a:xfrm>
            <a:off x="3521075" y="5435600"/>
            <a:ext cx="584200" cy="584200"/>
          </a:xfrm>
          <a:prstGeom prst="ellipse">
            <a:avLst/>
          </a:prstGeom>
          <a:solidFill>
            <a:srgbClr val="C0C0C0"/>
          </a:solidFill>
          <a:ln w="9525">
            <a:solidFill>
              <a:schemeClr val="tx1"/>
            </a:solidFill>
            <a:round/>
            <a:headEnd/>
            <a:tailEnd/>
          </a:ln>
        </p:spPr>
        <p:txBody>
          <a:bodyPr/>
          <a:lstStyle/>
          <a:p>
            <a:endParaRPr lang="en-US">
              <a:solidFill>
                <a:srgbClr val="000000"/>
              </a:solidFill>
            </a:endParaRPr>
          </a:p>
        </p:txBody>
      </p:sp>
      <p:sp>
        <p:nvSpPr>
          <p:cNvPr id="154639" name="TextBox 43"/>
          <p:cNvSpPr txBox="1">
            <a:spLocks noChangeArrowheads="1"/>
          </p:cNvSpPr>
          <p:nvPr/>
        </p:nvSpPr>
        <p:spPr bwMode="auto">
          <a:xfrm>
            <a:off x="3638550" y="1870075"/>
            <a:ext cx="3619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latin typeface="Tahoma" charset="0"/>
              </a:rPr>
              <a:t>M</a:t>
            </a:r>
          </a:p>
        </p:txBody>
      </p:sp>
      <p:sp>
        <p:nvSpPr>
          <p:cNvPr id="154640" name="TextBox 45"/>
          <p:cNvSpPr txBox="1">
            <a:spLocks noChangeArrowheads="1"/>
          </p:cNvSpPr>
          <p:nvPr/>
        </p:nvSpPr>
        <p:spPr bwMode="auto">
          <a:xfrm>
            <a:off x="3638550" y="3021012"/>
            <a:ext cx="3143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latin typeface="Tahoma" charset="0"/>
              </a:rPr>
              <a:t>E</a:t>
            </a:r>
          </a:p>
        </p:txBody>
      </p:sp>
      <p:sp>
        <p:nvSpPr>
          <p:cNvPr id="154641" name="TextBox 46"/>
          <p:cNvSpPr txBox="1">
            <a:spLocks noChangeArrowheads="1"/>
          </p:cNvSpPr>
          <p:nvPr/>
        </p:nvSpPr>
        <p:spPr bwMode="auto">
          <a:xfrm>
            <a:off x="3638550" y="4224337"/>
            <a:ext cx="31273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latin typeface="Tahoma" charset="0"/>
              </a:rPr>
              <a:t>S</a:t>
            </a:r>
          </a:p>
        </p:txBody>
      </p:sp>
      <p:sp>
        <p:nvSpPr>
          <p:cNvPr id="154642" name="TextBox 47"/>
          <p:cNvSpPr txBox="1">
            <a:spLocks noChangeArrowheads="1"/>
          </p:cNvSpPr>
          <p:nvPr/>
        </p:nvSpPr>
        <p:spPr bwMode="auto">
          <a:xfrm>
            <a:off x="3638550" y="5537200"/>
            <a:ext cx="271463"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latin typeface="Tahoma" charset="0"/>
              </a:rPr>
              <a:t>I</a:t>
            </a:r>
          </a:p>
        </p:txBody>
      </p:sp>
      <p:cxnSp>
        <p:nvCxnSpPr>
          <p:cNvPr id="154643" name="Curved Connector 51"/>
          <p:cNvCxnSpPr>
            <a:cxnSpLocks noChangeShapeType="1"/>
            <a:stCxn id="154638" idx="6"/>
            <a:endCxn id="154637" idx="6"/>
          </p:cNvCxnSpPr>
          <p:nvPr/>
        </p:nvCxnSpPr>
        <p:spPr bwMode="auto">
          <a:xfrm flipV="1">
            <a:off x="4105275" y="4411662"/>
            <a:ext cx="1588" cy="1316038"/>
          </a:xfrm>
          <a:prstGeom prst="curvedConnector3">
            <a:avLst>
              <a:gd name="adj1" fmla="val 14395468"/>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54644" name="Curved Connector 55"/>
          <p:cNvCxnSpPr>
            <a:cxnSpLocks noChangeShapeType="1"/>
            <a:stCxn id="154638" idx="6"/>
            <a:endCxn id="154636" idx="6"/>
          </p:cNvCxnSpPr>
          <p:nvPr/>
        </p:nvCxnSpPr>
        <p:spPr bwMode="auto">
          <a:xfrm flipV="1">
            <a:off x="4105275" y="3198812"/>
            <a:ext cx="1588" cy="2528888"/>
          </a:xfrm>
          <a:prstGeom prst="curvedConnector3">
            <a:avLst>
              <a:gd name="adj1" fmla="val 107033310"/>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54645" name="Curved Connector 58"/>
          <p:cNvCxnSpPr>
            <a:cxnSpLocks noChangeShapeType="1"/>
            <a:stCxn id="154638" idx="6"/>
            <a:endCxn id="154635" idx="6"/>
          </p:cNvCxnSpPr>
          <p:nvPr/>
        </p:nvCxnSpPr>
        <p:spPr bwMode="auto">
          <a:xfrm flipV="1">
            <a:off x="4105275" y="2065337"/>
            <a:ext cx="1588" cy="3662363"/>
          </a:xfrm>
          <a:prstGeom prst="curvedConnector3">
            <a:avLst>
              <a:gd name="adj1" fmla="val 20610323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54646" name="Curved Connector 73"/>
          <p:cNvCxnSpPr>
            <a:cxnSpLocks noChangeShapeType="1"/>
            <a:stCxn id="154637" idx="6"/>
            <a:endCxn id="154635" idx="6"/>
          </p:cNvCxnSpPr>
          <p:nvPr/>
        </p:nvCxnSpPr>
        <p:spPr bwMode="auto">
          <a:xfrm flipV="1">
            <a:off x="4105275" y="2065337"/>
            <a:ext cx="1588" cy="2346325"/>
          </a:xfrm>
          <a:prstGeom prst="curvedConnector3">
            <a:avLst>
              <a:gd name="adj1" fmla="val 55177296"/>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54647" name="Curved Connector 76"/>
          <p:cNvCxnSpPr>
            <a:cxnSpLocks noChangeShapeType="1"/>
            <a:stCxn id="154636" idx="6"/>
            <a:endCxn id="154635" idx="6"/>
          </p:cNvCxnSpPr>
          <p:nvPr/>
        </p:nvCxnSpPr>
        <p:spPr bwMode="auto">
          <a:xfrm flipV="1">
            <a:off x="4105275" y="2065337"/>
            <a:ext cx="1588" cy="1133475"/>
          </a:xfrm>
          <a:prstGeom prst="curvedConnector3">
            <a:avLst>
              <a:gd name="adj1" fmla="val 14395468"/>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54648" name="Curved Connector 78"/>
          <p:cNvCxnSpPr>
            <a:cxnSpLocks noChangeShapeType="1"/>
            <a:stCxn id="154636" idx="2"/>
            <a:endCxn id="154637" idx="2"/>
          </p:cNvCxnSpPr>
          <p:nvPr/>
        </p:nvCxnSpPr>
        <p:spPr bwMode="auto">
          <a:xfrm rot="10800000" flipV="1">
            <a:off x="3521075" y="3198812"/>
            <a:ext cx="1588" cy="1212850"/>
          </a:xfrm>
          <a:prstGeom prst="curvedConnector3">
            <a:avLst>
              <a:gd name="adj1" fmla="val 14395468"/>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54649" name="Curved Connector 81"/>
          <p:cNvCxnSpPr>
            <a:cxnSpLocks noChangeShapeType="1"/>
            <a:stCxn id="154635" idx="2"/>
            <a:endCxn id="154637" idx="2"/>
          </p:cNvCxnSpPr>
          <p:nvPr/>
        </p:nvCxnSpPr>
        <p:spPr bwMode="auto">
          <a:xfrm rot="10800000" flipV="1">
            <a:off x="3521075" y="2065337"/>
            <a:ext cx="1588" cy="2346325"/>
          </a:xfrm>
          <a:prstGeom prst="curvedConnector3">
            <a:avLst>
              <a:gd name="adj1" fmla="val 35983310"/>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54650" name="Curved Connector 85"/>
          <p:cNvCxnSpPr>
            <a:cxnSpLocks noChangeShapeType="1"/>
            <a:stCxn id="154635" idx="2"/>
            <a:endCxn id="154638" idx="2"/>
          </p:cNvCxnSpPr>
          <p:nvPr/>
        </p:nvCxnSpPr>
        <p:spPr bwMode="auto">
          <a:xfrm rot="10800000" flipV="1">
            <a:off x="3521075" y="2065337"/>
            <a:ext cx="1588" cy="3662363"/>
          </a:xfrm>
          <a:prstGeom prst="curvedConnector3">
            <a:avLst>
              <a:gd name="adj1" fmla="val 16639443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54651" name="Curved Connector 88"/>
          <p:cNvCxnSpPr>
            <a:cxnSpLocks noChangeShapeType="1"/>
            <a:stCxn id="154636" idx="2"/>
            <a:endCxn id="154638" idx="2"/>
          </p:cNvCxnSpPr>
          <p:nvPr/>
        </p:nvCxnSpPr>
        <p:spPr bwMode="auto">
          <a:xfrm rot="10800000" flipV="1">
            <a:off x="3521075" y="3198812"/>
            <a:ext cx="1588" cy="2528888"/>
          </a:xfrm>
          <a:prstGeom prst="curvedConnector3">
            <a:avLst>
              <a:gd name="adj1" fmla="val 94859167"/>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54652" name="Curved Connector 93"/>
          <p:cNvCxnSpPr>
            <a:cxnSpLocks noChangeShapeType="1"/>
            <a:stCxn id="154637" idx="2"/>
            <a:endCxn id="154638" idx="2"/>
          </p:cNvCxnSpPr>
          <p:nvPr/>
        </p:nvCxnSpPr>
        <p:spPr bwMode="auto">
          <a:xfrm rot="10800000" flipV="1">
            <a:off x="3521075" y="4411662"/>
            <a:ext cx="1588" cy="1316038"/>
          </a:xfrm>
          <a:prstGeom prst="curvedConnector3">
            <a:avLst>
              <a:gd name="adj1" fmla="val 35988690"/>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4"/>
          <p:cNvSpPr>
            <a:spLocks noGrp="1"/>
          </p:cNvSpPr>
          <p:nvPr>
            <p:ph type="title"/>
          </p:nvPr>
        </p:nvSpPr>
        <p:spPr/>
        <p:txBody>
          <a:bodyPr/>
          <a:lstStyle/>
          <a:p>
            <a:r>
              <a:rPr lang="en-US">
                <a:latin typeface="Garamond" charset="0"/>
                <a:ea typeface="ＭＳ Ｐゴシック" charset="0"/>
                <a:cs typeface="ＭＳ Ｐゴシック" charset="0"/>
              </a:rPr>
              <a:t>The Problem with MESI</a:t>
            </a:r>
          </a:p>
        </p:txBody>
      </p:sp>
      <p:sp>
        <p:nvSpPr>
          <p:cNvPr id="6" name="Content Placeholder 5"/>
          <p:cNvSpPr>
            <a:spLocks noGrp="1"/>
          </p:cNvSpPr>
          <p:nvPr>
            <p:ph idx="1"/>
          </p:nvPr>
        </p:nvSpPr>
        <p:spPr/>
        <p:txBody>
          <a:bodyPr/>
          <a:lstStyle/>
          <a:p>
            <a:r>
              <a:rPr lang="en-US" sz="2400" dirty="0">
                <a:latin typeface="Tahoma" charset="0"/>
                <a:ea typeface="ＭＳ Ｐゴシック" charset="0"/>
                <a:cs typeface="ＭＳ Ｐゴシック" charset="0"/>
              </a:rPr>
              <a:t>Observation: Shared state requires the data to be clean </a:t>
            </a:r>
          </a:p>
          <a:p>
            <a:pPr lvl="1"/>
            <a:r>
              <a:rPr lang="en-US" sz="2000" dirty="0">
                <a:latin typeface="Tahoma" charset="0"/>
                <a:ea typeface="ＭＳ Ｐゴシック" charset="0"/>
              </a:rPr>
              <a:t>i.e., all caches that have the block have the up-to-date copy and so does the memory</a:t>
            </a:r>
          </a:p>
          <a:p>
            <a:r>
              <a:rPr lang="en-US" sz="2400" dirty="0">
                <a:latin typeface="Tahoma" charset="0"/>
                <a:ea typeface="ＭＳ Ｐゴシック" charset="0"/>
                <a:cs typeface="ＭＳ Ｐゴシック" charset="0"/>
              </a:rPr>
              <a:t>Problem: </a:t>
            </a:r>
            <a:r>
              <a:rPr lang="en-US" sz="2400" dirty="0">
                <a:solidFill>
                  <a:srgbClr val="0000FF"/>
                </a:solidFill>
                <a:latin typeface="Tahoma" charset="0"/>
                <a:ea typeface="ＭＳ Ｐゴシック" charset="0"/>
                <a:cs typeface="ＭＳ Ｐゴシック" charset="0"/>
              </a:rPr>
              <a:t>Need to write the block to memory when </a:t>
            </a:r>
            <a:r>
              <a:rPr lang="en-US" sz="2400" dirty="0" err="1">
                <a:solidFill>
                  <a:srgbClr val="0000FF"/>
                </a:solidFill>
                <a:latin typeface="Tahoma" charset="0"/>
                <a:ea typeface="ＭＳ Ｐゴシック" charset="0"/>
                <a:cs typeface="ＭＳ Ｐゴシック" charset="0"/>
              </a:rPr>
              <a:t>BusRd</a:t>
            </a:r>
            <a:r>
              <a:rPr lang="en-US" sz="2400" dirty="0">
                <a:solidFill>
                  <a:srgbClr val="0000FF"/>
                </a:solidFill>
                <a:latin typeface="Tahoma" charset="0"/>
                <a:ea typeface="ＭＳ Ｐゴシック" charset="0"/>
                <a:cs typeface="ＭＳ Ｐゴシック" charset="0"/>
              </a:rPr>
              <a:t> happens when the block is in Modified state</a:t>
            </a:r>
          </a:p>
          <a:p>
            <a:endParaRPr lang="en-US" sz="2400" dirty="0">
              <a:latin typeface="Tahoma" charset="0"/>
              <a:ea typeface="ＭＳ Ｐゴシック" charset="0"/>
              <a:cs typeface="ＭＳ Ｐゴシック" charset="0"/>
            </a:endParaRPr>
          </a:p>
          <a:p>
            <a:r>
              <a:rPr lang="en-US" sz="2400" dirty="0">
                <a:latin typeface="Tahoma" charset="0"/>
                <a:ea typeface="ＭＳ Ｐゴシック" charset="0"/>
                <a:cs typeface="ＭＳ Ｐゴシック" charset="0"/>
              </a:rPr>
              <a:t>Why is this a problem?</a:t>
            </a:r>
          </a:p>
          <a:p>
            <a:pPr lvl="1"/>
            <a:r>
              <a:rPr lang="en-US" sz="2000" dirty="0">
                <a:latin typeface="Tahoma" charset="0"/>
                <a:ea typeface="ＭＳ Ｐゴシック" charset="0"/>
              </a:rPr>
              <a:t>Memory can be updated unnecessarily </a:t>
            </a:r>
            <a:r>
              <a:rPr lang="en-US" sz="2000" dirty="0">
                <a:latin typeface="Tahoma" charset="0"/>
                <a:ea typeface="ＭＳ Ｐゴシック" charset="0"/>
                <a:sym typeface="Wingdings" charset="0"/>
              </a:rPr>
              <a:t> some other processor may want to write to the block again</a:t>
            </a:r>
          </a:p>
          <a:p>
            <a:pPr lvl="1"/>
            <a:endParaRPr lang="en-US" sz="2000" dirty="0">
              <a:latin typeface="Tahoma" charset="0"/>
              <a:ea typeface="ＭＳ Ｐゴシック"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Title 6"/>
          <p:cNvSpPr>
            <a:spLocks noGrp="1"/>
          </p:cNvSpPr>
          <p:nvPr>
            <p:ph type="title"/>
          </p:nvPr>
        </p:nvSpPr>
        <p:spPr/>
        <p:txBody>
          <a:bodyPr/>
          <a:lstStyle/>
          <a:p>
            <a:r>
              <a:rPr lang="en-US">
                <a:latin typeface="Garamond" charset="0"/>
                <a:ea typeface="ＭＳ Ｐゴシック" charset="0"/>
                <a:cs typeface="ＭＳ Ｐゴシック" charset="0"/>
              </a:rPr>
              <a:t>Improving on MESI</a:t>
            </a:r>
          </a:p>
        </p:txBody>
      </p:sp>
      <p:sp>
        <p:nvSpPr>
          <p:cNvPr id="8" name="Content Placeholder 7"/>
          <p:cNvSpPr>
            <a:spLocks noGrp="1"/>
          </p:cNvSpPr>
          <p:nvPr>
            <p:ph idx="1"/>
          </p:nvPr>
        </p:nvSpPr>
        <p:spPr/>
        <p:txBody>
          <a:bodyPr/>
          <a:lstStyle/>
          <a:p>
            <a:endParaRPr lang="en-US" dirty="0">
              <a:latin typeface="Tahoma" charset="0"/>
              <a:ea typeface="ＭＳ Ｐゴシック" charset="0"/>
              <a:cs typeface="ＭＳ Ｐゴシック" charset="0"/>
            </a:endParaRPr>
          </a:p>
          <a:p>
            <a:r>
              <a:rPr lang="en-US" dirty="0">
                <a:latin typeface="Tahoma" charset="0"/>
                <a:ea typeface="ＭＳ Ｐゴシック" charset="0"/>
                <a:cs typeface="ＭＳ Ｐゴシック" charset="0"/>
              </a:rPr>
              <a:t>Idea 1: Do not transition from M</a:t>
            </a:r>
            <a:r>
              <a:rPr lang="en-US" dirty="0">
                <a:latin typeface="Tahoma" charset="0"/>
                <a:ea typeface="ＭＳ Ｐゴシック" charset="0"/>
                <a:cs typeface="ＭＳ Ｐゴシック" charset="0"/>
                <a:sym typeface="Wingdings" charset="0"/>
              </a:rPr>
              <a:t>S on a </a:t>
            </a:r>
            <a:r>
              <a:rPr lang="en-US" dirty="0" err="1">
                <a:latin typeface="Tahoma" charset="0"/>
                <a:ea typeface="ＭＳ Ｐゴシック" charset="0"/>
                <a:cs typeface="ＭＳ Ｐゴシック" charset="0"/>
                <a:sym typeface="Wingdings" charset="0"/>
              </a:rPr>
              <a:t>BusRd</a:t>
            </a:r>
            <a:r>
              <a:rPr lang="en-US" dirty="0">
                <a:latin typeface="Tahoma" charset="0"/>
                <a:ea typeface="ＭＳ Ｐゴシック" charset="0"/>
                <a:cs typeface="ＭＳ Ｐゴシック" charset="0"/>
                <a:sym typeface="Wingdings" charset="0"/>
              </a:rPr>
              <a:t>. Invalidate the copy and supply the modified block to the requesting processor directly without updating memory</a:t>
            </a:r>
          </a:p>
          <a:p>
            <a:endParaRPr lang="en-US" dirty="0">
              <a:latin typeface="Tahoma" charset="0"/>
              <a:ea typeface="ＭＳ Ｐゴシック" charset="0"/>
              <a:cs typeface="ＭＳ Ｐゴシック" charset="0"/>
            </a:endParaRPr>
          </a:p>
          <a:p>
            <a:r>
              <a:rPr lang="en-US" dirty="0">
                <a:latin typeface="Tahoma" charset="0"/>
                <a:ea typeface="ＭＳ Ｐゴシック" charset="0"/>
                <a:cs typeface="ＭＳ Ｐゴシック" charset="0"/>
              </a:rPr>
              <a:t>Idea 2: Transition from M</a:t>
            </a:r>
            <a:r>
              <a:rPr lang="en-US" dirty="0">
                <a:latin typeface="Tahoma" charset="0"/>
                <a:ea typeface="ＭＳ Ｐゴシック" charset="0"/>
                <a:cs typeface="ＭＳ Ｐゴシック" charset="0"/>
                <a:sym typeface="Wingdings" charset="0"/>
              </a:rPr>
              <a:t>S, but designate one cache as the owner (O), who will write the block back when it is evicted</a:t>
            </a:r>
          </a:p>
          <a:p>
            <a:pPr lvl="1"/>
            <a:r>
              <a:rPr lang="en-US" dirty="0">
                <a:latin typeface="Tahoma" charset="0"/>
                <a:ea typeface="ＭＳ Ｐゴシック" charset="0"/>
                <a:sym typeface="Wingdings" charset="0"/>
              </a:rPr>
              <a:t>Now “Shared” means “Shared and potentially dirty”</a:t>
            </a:r>
          </a:p>
          <a:p>
            <a:pPr lvl="1"/>
            <a:r>
              <a:rPr lang="en-US" dirty="0">
                <a:latin typeface="Tahoma" charset="0"/>
                <a:ea typeface="ＭＳ Ｐゴシック" charset="0"/>
                <a:sym typeface="Wingdings" charset="0"/>
              </a:rPr>
              <a:t>This is a version of the MOESI protocol</a:t>
            </a:r>
            <a:endParaRPr lang="en-US" dirty="0">
              <a:latin typeface="Tahoma" charset="0"/>
              <a:ea typeface="ＭＳ Ｐゴシック" charset="0"/>
            </a:endParaRPr>
          </a:p>
          <a:p>
            <a:endParaRPr lang="en-US" dirty="0">
              <a:latin typeface="Tahoma" charset="0"/>
              <a:ea typeface="ＭＳ Ｐゴシック" charset="0"/>
              <a:cs typeface="ＭＳ Ｐゴシック"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95D3E511-C5C3-43DF-5800-908CB9C2F25A}"/>
              </a:ext>
            </a:extLst>
          </p:cNvPr>
          <p:cNvSpPr>
            <a:spLocks noGrp="1"/>
          </p:cNvSpPr>
          <p:nvPr>
            <p:ph type="title"/>
          </p:nvPr>
        </p:nvSpPr>
        <p:spPr/>
        <p:txBody>
          <a:bodyPr/>
          <a:lstStyle/>
          <a:p>
            <a:r>
              <a:rPr lang="en-US" altLang="en-US" dirty="0">
                <a:latin typeface="Helvetica" panose="020B0604020202020204" pitchFamily="34" charset="0"/>
                <a:cs typeface="Helvetica" panose="020B0604020202020204" pitchFamily="34" charset="0"/>
              </a:rPr>
              <a:t>Participation quiz-4:</a:t>
            </a:r>
          </a:p>
        </p:txBody>
      </p:sp>
      <p:sp>
        <p:nvSpPr>
          <p:cNvPr id="3" name="Content Placeholder 2">
            <a:extLst>
              <a:ext uri="{FF2B5EF4-FFF2-40B4-BE49-F238E27FC236}">
                <a16:creationId xmlns:a16="http://schemas.microsoft.com/office/drawing/2014/main" id="{5DCDD91F-40B3-6463-C6EF-34849323BDBF}"/>
              </a:ext>
            </a:extLst>
          </p:cNvPr>
          <p:cNvSpPr>
            <a:spLocks noGrp="1"/>
          </p:cNvSpPr>
          <p:nvPr>
            <p:ph idx="1"/>
          </p:nvPr>
        </p:nvSpPr>
        <p:spPr/>
        <p:txBody>
          <a:bodyPr/>
          <a:lstStyle/>
          <a:p>
            <a:pPr marL="0" indent="0">
              <a:buNone/>
              <a:defRPr/>
            </a:pPr>
            <a:r>
              <a:rPr lang="en-US" dirty="0"/>
              <a:t>A cache coherence scheme may target</a:t>
            </a:r>
          </a:p>
          <a:p>
            <a:pPr marL="0" indent="0">
              <a:buNone/>
              <a:defRPr/>
            </a:pPr>
            <a:r>
              <a:rPr lang="en-US" dirty="0"/>
              <a:t>	 a data</a:t>
            </a:r>
          </a:p>
          <a:p>
            <a:pPr marL="0" indent="0">
              <a:buNone/>
              <a:defRPr/>
            </a:pPr>
            <a:r>
              <a:rPr lang="en-US" dirty="0"/>
              <a:t>	 a cache line (or block)</a:t>
            </a:r>
          </a:p>
          <a:p>
            <a:pPr marL="0" indent="0">
              <a:buNone/>
              <a:defRPr/>
            </a:pPr>
            <a:r>
              <a:rPr lang="en-US" dirty="0"/>
              <a:t>	 the whole cache</a:t>
            </a:r>
          </a:p>
          <a:p>
            <a:pPr marL="0" indent="0">
              <a:buNone/>
              <a:defRPr/>
            </a:pPr>
            <a:endParaRPr lang="en-US" dirty="0"/>
          </a:p>
          <a:p>
            <a:pPr marL="0" indent="0">
              <a:buNone/>
              <a:defRPr/>
            </a:pPr>
            <a:r>
              <a:rPr lang="en-US" dirty="0"/>
              <a:t>Which one of these three is more reasonable and performs better in general?</a:t>
            </a:r>
          </a:p>
          <a:p>
            <a:pPr>
              <a:defRPr/>
            </a:pPr>
            <a:endParaRPr lang="en-US" dirty="0"/>
          </a:p>
          <a:p>
            <a:pPr>
              <a:defRPr/>
            </a:pPr>
            <a:endParaRPr lang="en-US" dirty="0"/>
          </a:p>
        </p:txBody>
      </p:sp>
    </p:spTree>
    <p:extLst>
      <p:ext uri="{BB962C8B-B14F-4D97-AF65-F5344CB8AC3E}">
        <p14:creationId xmlns:p14="http://schemas.microsoft.com/office/powerpoint/2010/main" val="26277523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4"/>
          <p:cNvSpPr>
            <a:spLocks noGrp="1"/>
          </p:cNvSpPr>
          <p:nvPr>
            <p:ph type="ctrTitle"/>
          </p:nvPr>
        </p:nvSpPr>
        <p:spPr/>
        <p:txBody>
          <a:bodyPr/>
          <a:lstStyle/>
          <a:p>
            <a:r>
              <a:rPr lang="en-US">
                <a:latin typeface="Garamond" charset="0"/>
                <a:ea typeface="ＭＳ Ｐゴシック" charset="0"/>
                <a:cs typeface="ＭＳ Ｐゴシック" charset="0"/>
              </a:rPr>
              <a:t>Directory Based </a:t>
            </a:r>
            <a:br>
              <a:rPr lang="en-US">
                <a:latin typeface="Garamond" charset="0"/>
                <a:ea typeface="ＭＳ Ｐゴシック" charset="0"/>
                <a:cs typeface="ＭＳ Ｐゴシック" charset="0"/>
              </a:rPr>
            </a:br>
            <a:r>
              <a:rPr lang="en-US">
                <a:latin typeface="Garamond" charset="0"/>
                <a:ea typeface="ＭＳ Ｐゴシック" charset="0"/>
                <a:cs typeface="ＭＳ Ｐゴシック" charset="0"/>
              </a:rPr>
              <a:t>Cache Coherence</a:t>
            </a:r>
          </a:p>
        </p:txBody>
      </p:sp>
      <p:sp>
        <p:nvSpPr>
          <p:cNvPr id="138242" name="Subtitle 5"/>
          <p:cNvSpPr>
            <a:spLocks noGrp="1"/>
          </p:cNvSpPr>
          <p:nvPr>
            <p:ph type="subTitle" idx="1"/>
          </p:nvPr>
        </p:nvSpPr>
        <p:spPr/>
        <p:txBody>
          <a:bodyPr/>
          <a:lstStyle/>
          <a:p>
            <a:pPr>
              <a:buFont typeface="Wingdings" charset="0"/>
              <a:buNone/>
            </a:pPr>
            <a:endParaRPr lang="en-US">
              <a:latin typeface="Tahoma" charset="0"/>
              <a:ea typeface="ＭＳ Ｐゴシック" charset="0"/>
              <a:cs typeface="ＭＳ Ｐゴシック" charset="0"/>
            </a:endParaRPr>
          </a:p>
        </p:txBody>
      </p:sp>
    </p:spTree>
    <p:extLst>
      <p:ext uri="{BB962C8B-B14F-4D97-AF65-F5344CB8AC3E}">
        <p14:creationId xmlns:p14="http://schemas.microsoft.com/office/powerpoint/2010/main" val="26100154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p:txBody>
          <a:bodyPr/>
          <a:lstStyle/>
          <a:p>
            <a:r>
              <a:rPr lang="en-US">
                <a:latin typeface="Garamond" charset="0"/>
                <a:ea typeface="ＭＳ Ｐゴシック" charset="0"/>
                <a:cs typeface="ＭＳ Ｐゴシック" charset="0"/>
              </a:rPr>
              <a:t>Directory Based Coherence</a:t>
            </a:r>
          </a:p>
        </p:txBody>
      </p:sp>
      <p:sp>
        <p:nvSpPr>
          <p:cNvPr id="3" name="Content Placeholder 2"/>
          <p:cNvSpPr>
            <a:spLocks noGrp="1"/>
          </p:cNvSpPr>
          <p:nvPr>
            <p:ph idx="1"/>
          </p:nvPr>
        </p:nvSpPr>
        <p:spPr>
          <a:xfrm>
            <a:off x="211825" y="1447800"/>
            <a:ext cx="8915400" cy="5194300"/>
          </a:xfrm>
        </p:spPr>
        <p:txBody>
          <a:bodyPr/>
          <a:lstStyle/>
          <a:p>
            <a:r>
              <a:rPr lang="en-US" dirty="0">
                <a:latin typeface="Tahoma" charset="0"/>
                <a:ea typeface="ＭＳ Ｐゴシック" charset="0"/>
                <a:cs typeface="ＭＳ Ｐゴシック" charset="0"/>
              </a:rPr>
              <a:t>Idea: </a:t>
            </a:r>
            <a:r>
              <a:rPr lang="en-US" dirty="0">
                <a:solidFill>
                  <a:srgbClr val="0000FF"/>
                </a:solidFill>
                <a:latin typeface="Tahoma" charset="0"/>
                <a:ea typeface="ＭＳ Ｐゴシック" charset="0"/>
                <a:cs typeface="ＭＳ Ｐゴシック" charset="0"/>
              </a:rPr>
              <a:t>A logically-central directory keeps track of where the copies of each cache block reside. Caches consult this directory to ensure coherence.</a:t>
            </a:r>
          </a:p>
          <a:p>
            <a:pPr lvl="1"/>
            <a:endParaRPr lang="en-US" dirty="0">
              <a:latin typeface="Tahoma" charset="0"/>
              <a:ea typeface="ＭＳ Ｐゴシック" charset="0"/>
            </a:endParaRPr>
          </a:p>
          <a:p>
            <a:r>
              <a:rPr lang="en-US" dirty="0">
                <a:latin typeface="Tahoma" charset="0"/>
                <a:ea typeface="ＭＳ Ｐゴシック" charset="0"/>
                <a:cs typeface="ＭＳ Ｐゴシック" charset="0"/>
              </a:rPr>
              <a:t>An example mechanism:</a:t>
            </a:r>
          </a:p>
          <a:p>
            <a:pPr lvl="1"/>
            <a:r>
              <a:rPr lang="en-US" dirty="0">
                <a:latin typeface="Tahoma" charset="0"/>
                <a:ea typeface="ＭＳ Ｐゴシック" charset="0"/>
              </a:rPr>
              <a:t>For each cache block in memory, store P+1 bits in directory</a:t>
            </a:r>
          </a:p>
          <a:p>
            <a:pPr lvl="2"/>
            <a:r>
              <a:rPr lang="en-US" dirty="0">
                <a:latin typeface="Tahoma" charset="0"/>
                <a:ea typeface="ＭＳ Ｐゴシック" charset="0"/>
              </a:rPr>
              <a:t>One bit for each cache, indicating whether the block is in cache</a:t>
            </a:r>
          </a:p>
          <a:p>
            <a:pPr lvl="2"/>
            <a:r>
              <a:rPr lang="en-US" dirty="0">
                <a:latin typeface="Tahoma" charset="0"/>
                <a:ea typeface="ＭＳ Ｐゴシック" charset="0"/>
              </a:rPr>
              <a:t>Exclusive bit: indicates that a cache has the only copy of the block and can update it without notifying others</a:t>
            </a:r>
          </a:p>
          <a:p>
            <a:pPr lvl="1"/>
            <a:r>
              <a:rPr lang="en-US" dirty="0">
                <a:latin typeface="Tahoma" charset="0"/>
                <a:ea typeface="ＭＳ Ｐゴシック" charset="0"/>
              </a:rPr>
              <a:t>On a read: set the cache’s bit and arrange the supply of data </a:t>
            </a:r>
          </a:p>
          <a:p>
            <a:pPr lvl="1"/>
            <a:r>
              <a:rPr lang="en-US" dirty="0">
                <a:latin typeface="Tahoma" charset="0"/>
                <a:ea typeface="ＭＳ Ｐゴシック" charset="0"/>
              </a:rPr>
              <a:t>On a write: invalidate all caches that have the block and reset their bits</a:t>
            </a:r>
          </a:p>
          <a:p>
            <a:pPr lvl="1"/>
            <a:r>
              <a:rPr lang="en-US" dirty="0">
                <a:latin typeface="Tahoma" charset="0"/>
                <a:ea typeface="ＭＳ Ｐゴシック" charset="0"/>
              </a:rPr>
              <a:t>Have an “exclusive bit” associated with each block in each cache (so that the cache can update the exclusive block silently)</a:t>
            </a:r>
          </a:p>
        </p:txBody>
      </p:sp>
    </p:spTree>
    <p:extLst>
      <p:ext uri="{BB962C8B-B14F-4D97-AF65-F5344CB8AC3E}">
        <p14:creationId xmlns:p14="http://schemas.microsoft.com/office/powerpoint/2010/main" val="32736392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p:txBody>
          <a:bodyPr/>
          <a:lstStyle/>
          <a:p>
            <a:r>
              <a:rPr lang="en-US">
                <a:latin typeface="Garamond" charset="0"/>
                <a:ea typeface="ＭＳ Ｐゴシック" charset="0"/>
                <a:cs typeface="ＭＳ Ｐゴシック" charset="0"/>
              </a:rPr>
              <a:t>Directory Based Coherence Example (I)</a:t>
            </a:r>
          </a:p>
        </p:txBody>
      </p:sp>
      <p:pic>
        <p:nvPicPr>
          <p:cNvPr id="14029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003300"/>
            <a:ext cx="9144000" cy="4829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3646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p:txBody>
          <a:bodyPr/>
          <a:lstStyle/>
          <a:p>
            <a:r>
              <a:rPr lang="en-US">
                <a:latin typeface="Garamond" charset="0"/>
                <a:ea typeface="ＭＳ Ｐゴシック" charset="0"/>
                <a:cs typeface="ＭＳ Ｐゴシック" charset="0"/>
              </a:rPr>
              <a:t>Directory Based Coherence Example (I)</a:t>
            </a:r>
          </a:p>
        </p:txBody>
      </p:sp>
      <p:sp>
        <p:nvSpPr>
          <p:cNvPr id="141314" name="Slide Number Placeholder 3"/>
          <p:cNvSpPr>
            <a:spLocks noGrp="1"/>
          </p:cNvSpPr>
          <p:nvPr>
            <p:ph type="sldNum" sz="quarter" idx="4294967295"/>
          </p:nvPr>
        </p:nvSpPr>
        <p:spPr>
          <a:xfrm>
            <a:off x="7010400" y="6318250"/>
            <a:ext cx="21336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53333AE-ABA0-424D-9B3B-39BBFD5AE0E5}" type="slidenum">
              <a:rPr lang="en-US" sz="1600">
                <a:solidFill>
                  <a:srgbClr val="000000"/>
                </a:solidFill>
                <a:latin typeface="Garamond" charset="0"/>
                <a:cs typeface="Arial" charset="0"/>
              </a:rPr>
              <a:pPr eaLnBrk="1" hangingPunct="1"/>
              <a:t>77</a:t>
            </a:fld>
            <a:endParaRPr lang="en-US" sz="1600">
              <a:solidFill>
                <a:srgbClr val="000000"/>
              </a:solidFill>
              <a:latin typeface="Garamond" charset="0"/>
              <a:cs typeface="Arial" charset="0"/>
            </a:endParaRPr>
          </a:p>
        </p:txBody>
      </p:sp>
      <p:pic>
        <p:nvPicPr>
          <p:cNvPr id="141315" name="Picture 2"/>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50800"/>
            <a:ext cx="9144000" cy="673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81600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en-US">
                <a:latin typeface="Garamond" charset="0"/>
                <a:ea typeface="ＭＳ Ｐゴシック" charset="0"/>
                <a:cs typeface="ＭＳ Ｐゴシック" charset="0"/>
              </a:rPr>
              <a:t>Snoopy Cache vs. Directory Coherence</a:t>
            </a:r>
          </a:p>
        </p:txBody>
      </p:sp>
      <p:sp>
        <p:nvSpPr>
          <p:cNvPr id="3" name="Content Placeholder 2"/>
          <p:cNvSpPr>
            <a:spLocks noGrp="1"/>
          </p:cNvSpPr>
          <p:nvPr>
            <p:ph idx="1"/>
          </p:nvPr>
        </p:nvSpPr>
        <p:spPr>
          <a:xfrm>
            <a:off x="-1308" y="1219200"/>
            <a:ext cx="9067800" cy="5194300"/>
          </a:xfrm>
        </p:spPr>
        <p:txBody>
          <a:bodyPr/>
          <a:lstStyle/>
          <a:p>
            <a:pPr>
              <a:defRPr/>
            </a:pPr>
            <a:r>
              <a:rPr lang="en-US" sz="2000" b="1" dirty="0">
                <a:ea typeface="ＭＳ Ｐゴシック" charset="0"/>
                <a:cs typeface="ＭＳ Ｐゴシック" charset="0"/>
              </a:rPr>
              <a:t>Snoopy Cache</a:t>
            </a:r>
          </a:p>
          <a:p>
            <a:pPr lvl="1">
              <a:buFont typeface="Wingdings" charset="0"/>
              <a:buNone/>
              <a:defRPr/>
            </a:pPr>
            <a:r>
              <a:rPr lang="en-US" sz="2000" b="1" dirty="0">
                <a:latin typeface="Courier New" charset="0"/>
                <a:ea typeface="ＭＳ Ｐゴシック" charset="0"/>
                <a:cs typeface="Courier New" charset="0"/>
              </a:rPr>
              <a:t>+ </a:t>
            </a:r>
            <a:r>
              <a:rPr lang="en-US" sz="2000" dirty="0">
                <a:ea typeface="ＭＳ Ｐゴシック" charset="0"/>
                <a:cs typeface="Courier New" charset="0"/>
              </a:rPr>
              <a:t>Miss latency (critical path) </a:t>
            </a:r>
            <a:r>
              <a:rPr lang="en-US" sz="2000" dirty="0">
                <a:ea typeface="ＭＳ Ｐゴシック" charset="0"/>
              </a:rPr>
              <a:t>is short: request </a:t>
            </a:r>
            <a:r>
              <a:rPr lang="en-US" sz="2000" dirty="0">
                <a:ea typeface="ＭＳ Ｐゴシック" charset="0"/>
                <a:sym typeface="Wingdings" charset="0"/>
              </a:rPr>
              <a:t> bus transaction to </a:t>
            </a:r>
            <a:r>
              <a:rPr lang="en-US" sz="2000" dirty="0" err="1">
                <a:ea typeface="ＭＳ Ｐゴシック" charset="0"/>
                <a:sym typeface="Wingdings" charset="0"/>
              </a:rPr>
              <a:t>mem</a:t>
            </a:r>
            <a:r>
              <a:rPr lang="en-US" sz="2000" dirty="0">
                <a:ea typeface="ＭＳ Ｐゴシック" charset="0"/>
                <a:sym typeface="Wingdings" charset="0"/>
              </a:rPr>
              <a:t>.</a:t>
            </a:r>
          </a:p>
          <a:p>
            <a:pPr lvl="1">
              <a:buFont typeface="Wingdings" charset="0"/>
              <a:buNone/>
              <a:defRPr/>
            </a:pPr>
            <a:r>
              <a:rPr lang="en-US" sz="2000" b="1" dirty="0">
                <a:latin typeface="Courier New" charset="0"/>
                <a:ea typeface="ＭＳ Ｐゴシック" charset="0"/>
                <a:cs typeface="Courier New" charset="0"/>
              </a:rPr>
              <a:t>+ </a:t>
            </a:r>
            <a:r>
              <a:rPr lang="en-US" sz="2000" dirty="0">
                <a:ea typeface="ＭＳ Ｐゴシック" charset="0"/>
                <a:sym typeface="Wingdings" charset="0"/>
              </a:rPr>
              <a:t>Global serialization is easy: bus provides this already (arbitration)</a:t>
            </a:r>
          </a:p>
          <a:p>
            <a:pPr lvl="1">
              <a:buFont typeface="Wingdings" charset="0"/>
              <a:buNone/>
              <a:defRPr/>
            </a:pPr>
            <a:r>
              <a:rPr lang="en-US" sz="2000" b="1" dirty="0">
                <a:latin typeface="Courier New" charset="0"/>
                <a:ea typeface="ＭＳ Ｐゴシック" charset="0"/>
                <a:cs typeface="Courier New" charset="0"/>
              </a:rPr>
              <a:t>+ </a:t>
            </a:r>
            <a:r>
              <a:rPr lang="en-US" sz="2000" dirty="0">
                <a:ea typeface="ＭＳ Ｐゴシック" charset="0"/>
                <a:sym typeface="Wingdings" charset="0"/>
              </a:rPr>
              <a:t>Simple: can adapt bus-based uniprocessors easily</a:t>
            </a:r>
          </a:p>
          <a:p>
            <a:pPr marL="344487" lvl="1" indent="0">
              <a:buFont typeface="Wingdings" charset="0"/>
              <a:buNone/>
              <a:defRPr/>
            </a:pPr>
            <a:r>
              <a:rPr lang="en-US" sz="2000" b="1" dirty="0">
                <a:latin typeface="Courier New" charset="0"/>
                <a:ea typeface="ＭＳ Ｐゴシック" charset="0"/>
                <a:cs typeface="Courier New" charset="0"/>
              </a:rPr>
              <a:t>- </a:t>
            </a:r>
            <a:r>
              <a:rPr lang="en-US" sz="2000" dirty="0">
                <a:ea typeface="ＭＳ Ｐゴシック" charset="0"/>
              </a:rPr>
              <a:t>Relies on broadcast messages to be seen by all caches (in same order): </a:t>
            </a:r>
          </a:p>
          <a:p>
            <a:pPr marL="344487" lvl="1" indent="0">
              <a:buFont typeface="Wingdings" charset="0"/>
              <a:buNone/>
              <a:defRPr/>
            </a:pPr>
            <a:r>
              <a:rPr lang="en-US" sz="2000" dirty="0">
                <a:ea typeface="ＭＳ Ｐゴシック" charset="0"/>
              </a:rPr>
              <a:t>	</a:t>
            </a:r>
            <a:r>
              <a:rPr lang="en-US" sz="2000" dirty="0">
                <a:ea typeface="ＭＳ Ｐゴシック" charset="0"/>
                <a:sym typeface="Wingdings"/>
              </a:rPr>
              <a:t> </a:t>
            </a:r>
            <a:r>
              <a:rPr lang="en-US" sz="2000" dirty="0">
                <a:ea typeface="ＭＳ Ｐゴシック" charset="0"/>
              </a:rPr>
              <a:t>single point of serialization (bus): </a:t>
            </a:r>
            <a:r>
              <a:rPr lang="en-US" sz="2000" i="1" dirty="0">
                <a:ea typeface="ＭＳ Ｐゴシック" charset="0"/>
              </a:rPr>
              <a:t>not scalable</a:t>
            </a:r>
          </a:p>
          <a:p>
            <a:pPr marL="344487" lvl="1" indent="0">
              <a:buFont typeface="Wingdings" charset="0"/>
              <a:buNone/>
              <a:defRPr/>
            </a:pPr>
            <a:r>
              <a:rPr lang="en-US" sz="2000" i="1" dirty="0">
                <a:ea typeface="ＭＳ Ｐゴシック" charset="0"/>
              </a:rPr>
              <a:t>	</a:t>
            </a:r>
            <a:r>
              <a:rPr lang="en-US" sz="2000" i="1" dirty="0">
                <a:ea typeface="ＭＳ Ｐゴシック" charset="0"/>
                <a:sym typeface="Wingdings"/>
              </a:rPr>
              <a:t> need a virtual bus (or a totally-ordered interconnect)</a:t>
            </a:r>
            <a:endParaRPr lang="en-US" sz="1200" dirty="0">
              <a:ea typeface="ＭＳ Ｐゴシック" charset="0"/>
            </a:endParaRPr>
          </a:p>
          <a:p>
            <a:pPr>
              <a:defRPr/>
            </a:pPr>
            <a:r>
              <a:rPr lang="en-US" sz="2000" b="1" dirty="0">
                <a:ea typeface="ＭＳ Ｐゴシック" charset="0"/>
                <a:cs typeface="ＭＳ Ｐゴシック" charset="0"/>
              </a:rPr>
              <a:t>Directory</a:t>
            </a:r>
          </a:p>
          <a:p>
            <a:pPr lvl="1">
              <a:buFont typeface="Wingdings" charset="0"/>
              <a:buNone/>
              <a:defRPr/>
            </a:pPr>
            <a:r>
              <a:rPr lang="en-US" sz="2000" b="1" dirty="0">
                <a:latin typeface="Courier New" charset="0"/>
                <a:ea typeface="ＭＳ Ｐゴシック" charset="0"/>
                <a:cs typeface="Courier New" charset="0"/>
              </a:rPr>
              <a:t>- </a:t>
            </a:r>
            <a:r>
              <a:rPr lang="en-US" sz="2000" dirty="0">
                <a:ea typeface="ＭＳ Ｐゴシック" charset="0"/>
              </a:rPr>
              <a:t>Adds indirection to miss latency (critical path): request </a:t>
            </a:r>
            <a:r>
              <a:rPr lang="en-US" sz="2000" dirty="0">
                <a:ea typeface="ＭＳ Ｐゴシック" charset="0"/>
                <a:sym typeface="Wingdings" charset="0"/>
              </a:rPr>
              <a:t> dir.  </a:t>
            </a:r>
            <a:r>
              <a:rPr lang="en-US" sz="2000" dirty="0" err="1">
                <a:ea typeface="ＭＳ Ｐゴシック" charset="0"/>
                <a:sym typeface="Wingdings" charset="0"/>
              </a:rPr>
              <a:t>mem</a:t>
            </a:r>
            <a:r>
              <a:rPr lang="en-US" sz="2000" dirty="0">
                <a:ea typeface="ＭＳ Ｐゴシック" charset="0"/>
                <a:sym typeface="Wingdings" charset="0"/>
              </a:rPr>
              <a:t>.</a:t>
            </a:r>
          </a:p>
          <a:p>
            <a:pPr lvl="1">
              <a:buFont typeface="Wingdings" charset="0"/>
              <a:buNone/>
              <a:defRPr/>
            </a:pPr>
            <a:r>
              <a:rPr lang="en-US" sz="2000" b="1" dirty="0">
                <a:latin typeface="Courier New" charset="0"/>
                <a:ea typeface="ＭＳ Ｐゴシック" charset="0"/>
                <a:cs typeface="Courier New" charset="0"/>
              </a:rPr>
              <a:t>- </a:t>
            </a:r>
            <a:r>
              <a:rPr lang="en-US" sz="2000" dirty="0">
                <a:ea typeface="ＭＳ Ｐゴシック" charset="0"/>
              </a:rPr>
              <a:t>Requires extra storage space to track sharer sets</a:t>
            </a:r>
          </a:p>
          <a:p>
            <a:pPr lvl="2">
              <a:defRPr/>
            </a:pPr>
            <a:r>
              <a:rPr lang="en-US" sz="1800" dirty="0">
                <a:ea typeface="ＭＳ Ｐゴシック" charset="0"/>
              </a:rPr>
              <a:t>Can be approximate (false positives are OK)</a:t>
            </a:r>
          </a:p>
          <a:p>
            <a:pPr lvl="1">
              <a:buFont typeface="Wingdings" charset="0"/>
              <a:buNone/>
              <a:defRPr/>
            </a:pPr>
            <a:r>
              <a:rPr lang="en-US" sz="2000" b="1" dirty="0">
                <a:latin typeface="Courier New" charset="0"/>
                <a:ea typeface="ＭＳ Ｐゴシック" charset="0"/>
                <a:cs typeface="Courier New" charset="0"/>
              </a:rPr>
              <a:t>- </a:t>
            </a:r>
            <a:r>
              <a:rPr lang="en-US" sz="2000" dirty="0">
                <a:ea typeface="ＭＳ Ｐゴシック" charset="0"/>
                <a:sym typeface="Wingdings" charset="0"/>
              </a:rPr>
              <a:t>Protocols and race conditions are more complex (for high-performance)</a:t>
            </a:r>
          </a:p>
          <a:p>
            <a:pPr lvl="1">
              <a:buFont typeface="Wingdings" charset="0"/>
              <a:buNone/>
              <a:defRPr/>
            </a:pPr>
            <a:r>
              <a:rPr lang="en-US" sz="2000" dirty="0">
                <a:ea typeface="ＭＳ Ｐゴシック" charset="0"/>
                <a:sym typeface="Wingdings" charset="0"/>
              </a:rPr>
              <a:t>+ Does not require broadcast to all caches</a:t>
            </a:r>
          </a:p>
          <a:p>
            <a:pPr lvl="1">
              <a:buFont typeface="Wingdings" charset="0"/>
              <a:buNone/>
              <a:defRPr/>
            </a:pPr>
            <a:r>
              <a:rPr lang="en-US" sz="2000" b="1" dirty="0">
                <a:latin typeface="Courier New" charset="0"/>
                <a:ea typeface="ＭＳ Ｐゴシック" charset="0"/>
                <a:cs typeface="Courier New" charset="0"/>
              </a:rPr>
              <a:t>+ </a:t>
            </a:r>
            <a:r>
              <a:rPr lang="en-US" sz="2000" dirty="0">
                <a:ea typeface="ＭＳ Ｐゴシック" charset="0"/>
                <a:sym typeface="Wingdings" charset="0"/>
              </a:rPr>
              <a:t>Exactly as scalable as interconnect and directory storage</a:t>
            </a:r>
            <a:br>
              <a:rPr lang="en-US" sz="2000" dirty="0">
                <a:ea typeface="ＭＳ Ｐゴシック" charset="0"/>
                <a:sym typeface="Wingdings" charset="0"/>
              </a:rPr>
            </a:br>
            <a:r>
              <a:rPr lang="en-US" sz="2000" i="1" dirty="0">
                <a:ea typeface="ＭＳ Ｐゴシック" charset="0"/>
                <a:sym typeface="Wingdings" charset="0"/>
              </a:rPr>
              <a:t>(much more scalable than bus)</a:t>
            </a:r>
          </a:p>
        </p:txBody>
      </p:sp>
    </p:spTree>
    <p:extLst>
      <p:ext uri="{BB962C8B-B14F-4D97-AF65-F5344CB8AC3E}">
        <p14:creationId xmlns:p14="http://schemas.microsoft.com/office/powerpoint/2010/main" val="23053789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4"/>
          <p:cNvSpPr>
            <a:spLocks noGrp="1"/>
          </p:cNvSpPr>
          <p:nvPr>
            <p:ph type="ctrTitle"/>
          </p:nvPr>
        </p:nvSpPr>
        <p:spPr/>
        <p:txBody>
          <a:bodyPr/>
          <a:lstStyle/>
          <a:p>
            <a:r>
              <a:rPr lang="en-US" dirty="0">
                <a:latin typeface="Garamond" charset="0"/>
                <a:ea typeface="ＭＳ Ｐゴシック" charset="0"/>
                <a:cs typeface="ＭＳ Ｐゴシック" charset="0"/>
              </a:rPr>
              <a:t>False Sharing</a:t>
            </a:r>
          </a:p>
        </p:txBody>
      </p:sp>
      <p:sp>
        <p:nvSpPr>
          <p:cNvPr id="138242" name="Subtitle 5"/>
          <p:cNvSpPr>
            <a:spLocks noGrp="1"/>
          </p:cNvSpPr>
          <p:nvPr>
            <p:ph type="subTitle" idx="1"/>
          </p:nvPr>
        </p:nvSpPr>
        <p:spPr/>
        <p:txBody>
          <a:bodyPr/>
          <a:lstStyle/>
          <a:p>
            <a:pPr>
              <a:buFont typeface="Wingdings" charset="0"/>
              <a:buNone/>
            </a:pPr>
            <a:endParaRPr lang="en-US">
              <a:latin typeface="Tahoma" charset="0"/>
              <a:ea typeface="ＭＳ Ｐゴシック" charset="0"/>
              <a:cs typeface="ＭＳ Ｐゴシック" charset="0"/>
            </a:endParaRPr>
          </a:p>
        </p:txBody>
      </p:sp>
    </p:spTree>
    <p:extLst>
      <p:ext uri="{BB962C8B-B14F-4D97-AF65-F5344CB8AC3E}">
        <p14:creationId xmlns:p14="http://schemas.microsoft.com/office/powerpoint/2010/main" val="2338466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ltLang="en-US">
                <a:ea typeface="ＭＳ Ｐゴシック" charset="-128"/>
              </a:rPr>
              <a:t>Memory Ordering in a Single Processor</a:t>
            </a:r>
          </a:p>
        </p:txBody>
      </p:sp>
      <p:sp>
        <p:nvSpPr>
          <p:cNvPr id="3" name="Content Placeholder 2"/>
          <p:cNvSpPr>
            <a:spLocks noGrp="1"/>
          </p:cNvSpPr>
          <p:nvPr>
            <p:ph idx="1"/>
          </p:nvPr>
        </p:nvSpPr>
        <p:spPr>
          <a:xfrm>
            <a:off x="228600" y="1524000"/>
            <a:ext cx="8610600" cy="5194300"/>
          </a:xfrm>
        </p:spPr>
        <p:txBody>
          <a:bodyPr/>
          <a:lstStyle/>
          <a:p>
            <a:r>
              <a:rPr lang="en-US" altLang="en-US" dirty="0">
                <a:ea typeface="ＭＳ Ｐゴシック" charset="-128"/>
              </a:rPr>
              <a:t>Specified by the von Neumann model</a:t>
            </a:r>
            <a:endParaRPr lang="en-US" altLang="en-US" sz="1600" dirty="0">
              <a:ea typeface="ＭＳ Ｐゴシック" charset="-128"/>
            </a:endParaRPr>
          </a:p>
          <a:p>
            <a:r>
              <a:rPr lang="en-US" altLang="en-US" dirty="0">
                <a:ea typeface="ＭＳ Ｐゴシック" charset="-128"/>
              </a:rPr>
              <a:t>Sequential order</a:t>
            </a:r>
          </a:p>
          <a:p>
            <a:pPr lvl="1"/>
            <a:r>
              <a:rPr lang="en-US" altLang="en-US" dirty="0">
                <a:ea typeface="ＭＳ Ｐゴシック" charset="-128"/>
              </a:rPr>
              <a:t>Hardware </a:t>
            </a:r>
            <a:r>
              <a:rPr lang="en-US" altLang="en-US" dirty="0">
                <a:solidFill>
                  <a:srgbClr val="FF0000"/>
                </a:solidFill>
                <a:ea typeface="ＭＳ Ｐゴシック" charset="-128"/>
              </a:rPr>
              <a:t>executes</a:t>
            </a:r>
            <a:r>
              <a:rPr lang="en-US" altLang="en-US" dirty="0">
                <a:ea typeface="ＭＳ Ｐゴシック" charset="-128"/>
              </a:rPr>
              <a:t> the load and store operations </a:t>
            </a:r>
            <a:r>
              <a:rPr lang="en-US" altLang="en-US" dirty="0">
                <a:solidFill>
                  <a:srgbClr val="0000FF"/>
                </a:solidFill>
                <a:ea typeface="ＭＳ Ｐゴシック" charset="-128"/>
              </a:rPr>
              <a:t>in the order specified by the sequential program</a:t>
            </a:r>
          </a:p>
          <a:p>
            <a:pPr lvl="1"/>
            <a:endParaRPr lang="en-US" altLang="en-US" sz="1200" dirty="0">
              <a:ea typeface="ＭＳ Ｐゴシック" charset="-128"/>
            </a:endParaRPr>
          </a:p>
          <a:p>
            <a:r>
              <a:rPr lang="en-US" altLang="en-US" dirty="0">
                <a:ea typeface="ＭＳ Ｐゴシック" charset="-128"/>
              </a:rPr>
              <a:t>Out-of-order execution does not change the semantics</a:t>
            </a:r>
          </a:p>
          <a:p>
            <a:pPr lvl="1"/>
            <a:r>
              <a:rPr lang="en-US" altLang="en-US" dirty="0">
                <a:ea typeface="ＭＳ Ｐゴシック" charset="-128"/>
              </a:rPr>
              <a:t>Hardware </a:t>
            </a:r>
            <a:r>
              <a:rPr lang="en-US" altLang="en-US" dirty="0">
                <a:solidFill>
                  <a:srgbClr val="FF0000"/>
                </a:solidFill>
                <a:ea typeface="ＭＳ Ｐゴシック" charset="-128"/>
              </a:rPr>
              <a:t>retires (reports to software the results of)</a:t>
            </a:r>
            <a:r>
              <a:rPr lang="en-US" altLang="en-US" dirty="0">
                <a:ea typeface="ＭＳ Ｐゴシック" charset="-128"/>
              </a:rPr>
              <a:t> the load and store operations </a:t>
            </a:r>
            <a:r>
              <a:rPr lang="en-US" altLang="en-US" dirty="0">
                <a:solidFill>
                  <a:srgbClr val="0000FF"/>
                </a:solidFill>
                <a:ea typeface="ＭＳ Ｐゴシック" charset="-128"/>
              </a:rPr>
              <a:t>in the order specified by the sequential program</a:t>
            </a:r>
          </a:p>
          <a:p>
            <a:pPr lvl="1"/>
            <a:endParaRPr lang="en-US" altLang="en-US" sz="1600" dirty="0">
              <a:solidFill>
                <a:srgbClr val="0000FF"/>
              </a:solidFill>
              <a:ea typeface="ＭＳ Ｐゴシック" charset="-128"/>
            </a:endParaRPr>
          </a:p>
          <a:p>
            <a:r>
              <a:rPr lang="en-US" altLang="en-US" dirty="0">
                <a:ea typeface="ＭＳ Ｐゴシック" charset="-128"/>
              </a:rPr>
              <a:t>Advantages: </a:t>
            </a:r>
            <a:r>
              <a:rPr lang="en-US" altLang="en-US" sz="2000" dirty="0">
                <a:ea typeface="ＭＳ Ｐゴシック" charset="-128"/>
              </a:rPr>
              <a:t>1) Architectural state is precise within an execution.    2) Architectural state is consistent across different runs of the program </a:t>
            </a:r>
            <a:r>
              <a:rPr lang="en-US" altLang="en-US" sz="2000" dirty="0">
                <a:ea typeface="ＭＳ Ｐゴシック" charset="-128"/>
                <a:sym typeface="Wingdings" charset="2"/>
              </a:rPr>
              <a:t> Easier to debug programs</a:t>
            </a:r>
            <a:endParaRPr lang="en-US" altLang="en-US" sz="2000" dirty="0">
              <a:ea typeface="ＭＳ Ｐゴシック" charset="-128"/>
            </a:endParaRPr>
          </a:p>
          <a:p>
            <a:r>
              <a:rPr lang="en-US" altLang="en-US" dirty="0">
                <a:ea typeface="ＭＳ Ｐゴシック" charset="-128"/>
              </a:rPr>
              <a:t>Disadvantage: </a:t>
            </a:r>
            <a:r>
              <a:rPr lang="en-US" altLang="en-US" sz="2200" dirty="0">
                <a:ea typeface="ＭＳ Ｐゴシック" charset="-128"/>
              </a:rPr>
              <a:t>Preserving order adds overhead, reduces performance, increases complexity, reduces scalability</a:t>
            </a:r>
          </a:p>
          <a:p>
            <a:endParaRPr lang="en-US" altLang="en-US" dirty="0">
              <a:ea typeface="ＭＳ Ｐゴシック" charset="-128"/>
            </a:endParaRPr>
          </a:p>
          <a:p>
            <a:endParaRPr lang="en-US" altLang="en-US" dirty="0">
              <a:ea typeface="ＭＳ Ｐゴシック" charset="-128"/>
            </a:endParaRPr>
          </a:p>
        </p:txBody>
      </p:sp>
    </p:spTree>
    <p:extLst>
      <p:ext uri="{BB962C8B-B14F-4D97-AF65-F5344CB8AC3E}">
        <p14:creationId xmlns:p14="http://schemas.microsoft.com/office/powerpoint/2010/main" val="1596036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Parallelism: Expectation is awesome</a:t>
            </a:r>
            <a:endParaRPr kumimoji="1" lang="zh-CN" altLang="en-US" dirty="0"/>
          </a:p>
        </p:txBody>
      </p:sp>
      <p:grpSp>
        <p:nvGrpSpPr>
          <p:cNvPr id="4" name="Group 4"/>
          <p:cNvGrpSpPr/>
          <p:nvPr/>
        </p:nvGrpSpPr>
        <p:grpSpPr>
          <a:xfrm>
            <a:off x="4191000" y="1828800"/>
            <a:ext cx="4953000" cy="4191000"/>
            <a:chOff x="4191000" y="1447800"/>
            <a:chExt cx="4953000" cy="4191000"/>
          </a:xfrm>
        </p:grpSpPr>
        <p:sp>
          <p:nvSpPr>
            <p:cNvPr id="5" name="TextBox 1"/>
            <p:cNvSpPr txBox="1"/>
            <p:nvPr/>
          </p:nvSpPr>
          <p:spPr>
            <a:xfrm>
              <a:off x="4191000" y="3158340"/>
              <a:ext cx="461665" cy="1261260"/>
            </a:xfrm>
            <a:prstGeom prst="rect">
              <a:avLst/>
            </a:prstGeom>
            <a:noFill/>
          </p:spPr>
          <p:txBody>
            <a:bodyPr vert="vert270" wrap="none" rtlCol="0">
              <a:spAutoFit/>
            </a:bodyPr>
            <a:lstStyle/>
            <a:p>
              <a:r>
                <a:rPr lang="en-US" b="1" dirty="0">
                  <a:latin typeface="Garamond"/>
                  <a:cs typeface="Garamond"/>
                </a:rPr>
                <a:t>Runtime (s)</a:t>
              </a:r>
            </a:p>
          </p:txBody>
        </p:sp>
        <p:graphicFrame>
          <p:nvGraphicFramePr>
            <p:cNvPr id="6" name="Chart 12"/>
            <p:cNvGraphicFramePr/>
            <p:nvPr>
              <p:extLst>
                <p:ext uri="{D42A27DB-BD31-4B8C-83A1-F6EECF244321}">
                  <p14:modId xmlns:p14="http://schemas.microsoft.com/office/powerpoint/2010/main" val="1544682218"/>
                </p:ext>
              </p:extLst>
            </p:nvPr>
          </p:nvGraphicFramePr>
          <p:xfrm>
            <a:off x="4419600" y="1905000"/>
            <a:ext cx="4724400" cy="37338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9"/>
            <p:cNvSpPr txBox="1"/>
            <p:nvPr/>
          </p:nvSpPr>
          <p:spPr>
            <a:xfrm>
              <a:off x="7086600" y="1447800"/>
              <a:ext cx="2057400" cy="461665"/>
            </a:xfrm>
            <a:prstGeom prst="rect">
              <a:avLst/>
            </a:prstGeom>
            <a:noFill/>
          </p:spPr>
          <p:txBody>
            <a:bodyPr wrap="square" rtlCol="0">
              <a:spAutoFit/>
            </a:bodyPr>
            <a:lstStyle/>
            <a:p>
              <a:r>
                <a:rPr lang="en-US" sz="2400" b="1" dirty="0">
                  <a:solidFill>
                    <a:srgbClr val="008000"/>
                  </a:solidFill>
                  <a:latin typeface="Wingdings"/>
                  <a:ea typeface="Wingdings"/>
                  <a:cs typeface="Wingdings"/>
                </a:rPr>
                <a:t></a:t>
              </a:r>
              <a:r>
                <a:rPr lang="en-US" sz="2400" b="1" dirty="0">
                  <a:solidFill>
                    <a:srgbClr val="008000"/>
                  </a:solidFill>
                  <a:latin typeface="Garamond"/>
                  <a:ea typeface="Wingdings"/>
                  <a:cs typeface="Garamond"/>
                </a:rPr>
                <a:t> Expectation</a:t>
              </a:r>
              <a:endParaRPr lang="en-US" sz="2400" b="1" dirty="0">
                <a:solidFill>
                  <a:srgbClr val="008000"/>
                </a:solidFill>
              </a:endParaRPr>
            </a:p>
          </p:txBody>
        </p:sp>
      </p:grpSp>
      <p:grpSp>
        <p:nvGrpSpPr>
          <p:cNvPr id="8" name="Group 3"/>
          <p:cNvGrpSpPr/>
          <p:nvPr/>
        </p:nvGrpSpPr>
        <p:grpSpPr>
          <a:xfrm>
            <a:off x="76200" y="1524000"/>
            <a:ext cx="4038600" cy="4858405"/>
            <a:chOff x="76200" y="1143000"/>
            <a:chExt cx="4038600" cy="4858405"/>
          </a:xfrm>
        </p:grpSpPr>
        <p:sp>
          <p:nvSpPr>
            <p:cNvPr id="9" name="TextBox 7"/>
            <p:cNvSpPr txBox="1"/>
            <p:nvPr/>
          </p:nvSpPr>
          <p:spPr>
            <a:xfrm>
              <a:off x="1216499" y="1143000"/>
              <a:ext cx="1831501" cy="400110"/>
            </a:xfrm>
            <a:prstGeom prst="rect">
              <a:avLst/>
            </a:prstGeom>
            <a:noFill/>
          </p:spPr>
          <p:txBody>
            <a:bodyPr wrap="none" rtlCol="0">
              <a:spAutoFit/>
            </a:bodyPr>
            <a:lstStyle/>
            <a:p>
              <a:r>
                <a:rPr lang="en-US" sz="2000" dirty="0">
                  <a:latin typeface="Garamond"/>
                  <a:cs typeface="Garamond"/>
                </a:rPr>
                <a:t>Parallel Program</a:t>
              </a:r>
            </a:p>
          </p:txBody>
        </p:sp>
        <p:sp>
          <p:nvSpPr>
            <p:cNvPr id="10" name="TextBox 8"/>
            <p:cNvSpPr txBox="1"/>
            <p:nvPr/>
          </p:nvSpPr>
          <p:spPr>
            <a:xfrm>
              <a:off x="76200" y="1600200"/>
              <a:ext cx="4038600" cy="4401205"/>
            </a:xfrm>
            <a:prstGeom prst="rect">
              <a:avLst/>
            </a:prstGeom>
            <a:solidFill>
              <a:schemeClr val="tx2">
                <a:lumMod val="40000"/>
                <a:lumOff val="60000"/>
              </a:schemeClr>
            </a:solidFill>
          </p:spPr>
          <p:txBody>
            <a:bodyPr wrap="square" rtlCol="0">
              <a:spAutoFit/>
            </a:bodyPr>
            <a:lstStyle/>
            <a:p>
              <a:r>
                <a:rPr lang="en-US" sz="2000" dirty="0" err="1">
                  <a:latin typeface="Courier"/>
                  <a:cs typeface="Courier"/>
                </a:rPr>
                <a:t>int</a:t>
              </a:r>
              <a:r>
                <a:rPr lang="en-US" sz="2000" dirty="0">
                  <a:latin typeface="Courier"/>
                  <a:cs typeface="Courier"/>
                </a:rPr>
                <a:t> count[8];</a:t>
              </a:r>
            </a:p>
            <a:p>
              <a:r>
                <a:rPr lang="en-US" sz="2000" dirty="0" err="1">
                  <a:latin typeface="Courier"/>
                  <a:cs typeface="Courier"/>
                </a:rPr>
                <a:t>int</a:t>
              </a:r>
              <a:r>
                <a:rPr lang="en-US" sz="2000" dirty="0">
                  <a:latin typeface="Courier"/>
                  <a:cs typeface="Courier"/>
                </a:rPr>
                <a:t> W; </a:t>
              </a:r>
            </a:p>
            <a:p>
              <a:r>
                <a:rPr lang="en-US" sz="2000" dirty="0">
                  <a:latin typeface="Courier"/>
                  <a:cs typeface="Courier"/>
                </a:rPr>
                <a:t>void increment(</a:t>
              </a:r>
              <a:r>
                <a:rPr lang="en-US" sz="2000" dirty="0" err="1">
                  <a:latin typeface="Courier"/>
                  <a:cs typeface="Courier"/>
                </a:rPr>
                <a:t>int</a:t>
              </a:r>
              <a:r>
                <a:rPr lang="en-US" sz="2000" dirty="0">
                  <a:latin typeface="Courier"/>
                  <a:cs typeface="Courier"/>
                </a:rPr>
                <a:t> S) </a:t>
              </a:r>
            </a:p>
            <a:p>
              <a:r>
                <a:rPr lang="en-US" sz="2000" dirty="0">
                  <a:latin typeface="Courier"/>
                  <a:cs typeface="Courier"/>
                </a:rPr>
                <a:t>{</a:t>
              </a:r>
            </a:p>
            <a:p>
              <a:r>
                <a:rPr lang="en-US" sz="2000" dirty="0">
                  <a:latin typeface="Courier"/>
                  <a:cs typeface="Courier"/>
                </a:rPr>
                <a:t>  for(in=S; in&lt;S+W; in++)</a:t>
              </a:r>
            </a:p>
            <a:p>
              <a:r>
                <a:rPr lang="en-US" sz="2000" dirty="0">
                  <a:latin typeface="Courier"/>
                  <a:cs typeface="Courier"/>
                </a:rPr>
                <a:t>    for(j=0; j&lt;1M; j++)</a:t>
              </a:r>
            </a:p>
            <a:p>
              <a:r>
                <a:rPr lang="en-US" sz="2000" dirty="0">
                  <a:latin typeface="Courier"/>
                  <a:cs typeface="Courier"/>
                </a:rPr>
                <a:t>      count[in]++;</a:t>
              </a:r>
            </a:p>
            <a:p>
              <a:r>
                <a:rPr lang="en-US" sz="2000" dirty="0">
                  <a:latin typeface="Courier"/>
                  <a:cs typeface="Courier"/>
                </a:rPr>
                <a:t>}</a:t>
              </a:r>
            </a:p>
            <a:p>
              <a:endParaRPr lang="en-US" sz="2000" dirty="0">
                <a:latin typeface="Courier"/>
                <a:cs typeface="Courier"/>
              </a:endParaRPr>
            </a:p>
            <a:p>
              <a:r>
                <a:rPr lang="en-US" sz="2000" dirty="0" err="1">
                  <a:latin typeface="Courier"/>
                  <a:cs typeface="Courier"/>
                </a:rPr>
                <a:t>int</a:t>
              </a:r>
              <a:r>
                <a:rPr lang="en-US" sz="2000" dirty="0">
                  <a:latin typeface="Courier"/>
                  <a:cs typeface="Courier"/>
                </a:rPr>
                <a:t> main(</a:t>
              </a:r>
              <a:r>
                <a:rPr lang="en-US" sz="2000" dirty="0" err="1">
                  <a:latin typeface="Courier"/>
                  <a:cs typeface="Courier"/>
                </a:rPr>
                <a:t>int</a:t>
              </a:r>
              <a:r>
                <a:rPr lang="en-US" sz="2000" dirty="0">
                  <a:latin typeface="Courier"/>
                  <a:cs typeface="Courier"/>
                </a:rPr>
                <a:t> THREADS) {</a:t>
              </a:r>
            </a:p>
            <a:p>
              <a:r>
                <a:rPr lang="en-US" sz="2000" dirty="0">
                  <a:latin typeface="Courier"/>
                  <a:cs typeface="Courier"/>
                </a:rPr>
                <a:t> W=8/THREADS;</a:t>
              </a:r>
            </a:p>
            <a:p>
              <a:r>
                <a:rPr lang="en-US" sz="2000" dirty="0">
                  <a:latin typeface="Courier"/>
                  <a:cs typeface="Courier"/>
                </a:rPr>
                <a:t> for(</a:t>
              </a:r>
              <a:r>
                <a:rPr lang="en-US" sz="2000" dirty="0" err="1">
                  <a:latin typeface="Courier"/>
                  <a:cs typeface="Courier"/>
                </a:rPr>
                <a:t>i</a:t>
              </a:r>
              <a:r>
                <a:rPr lang="en-US" sz="2000" dirty="0">
                  <a:latin typeface="Courier"/>
                  <a:cs typeface="Courier"/>
                </a:rPr>
                <a:t>=0; </a:t>
              </a:r>
              <a:r>
                <a:rPr lang="en-US" sz="2000" dirty="0" err="1">
                  <a:latin typeface="Courier"/>
                  <a:cs typeface="Courier"/>
                </a:rPr>
                <a:t>i</a:t>
              </a:r>
              <a:r>
                <a:rPr lang="en-US" sz="2000" dirty="0">
                  <a:latin typeface="Courier"/>
                  <a:cs typeface="Courier"/>
                </a:rPr>
                <a:t>&lt;8; </a:t>
              </a:r>
              <a:r>
                <a:rPr lang="en-US" sz="2000" dirty="0" err="1">
                  <a:latin typeface="Courier"/>
                  <a:cs typeface="Courier"/>
                </a:rPr>
                <a:t>i</a:t>
              </a:r>
              <a:r>
                <a:rPr lang="en-US" sz="2000" dirty="0">
                  <a:latin typeface="Courier"/>
                  <a:cs typeface="Courier"/>
                </a:rPr>
                <a:t>+=W) </a:t>
              </a:r>
            </a:p>
            <a:p>
              <a:r>
                <a:rPr lang="en-US" sz="2000" dirty="0">
                  <a:latin typeface="Courier"/>
                  <a:cs typeface="Courier"/>
                </a:rPr>
                <a:t>  spawn(</a:t>
              </a:r>
              <a:r>
                <a:rPr lang="en-US" sz="2000" dirty="0" err="1">
                  <a:latin typeface="Courier"/>
                  <a:cs typeface="Courier"/>
                </a:rPr>
                <a:t>increment,i</a:t>
              </a:r>
              <a:r>
                <a:rPr lang="en-US" sz="2000" dirty="0">
                  <a:latin typeface="Courier"/>
                  <a:cs typeface="Courier"/>
                </a:rPr>
                <a:t>);</a:t>
              </a:r>
            </a:p>
            <a:p>
              <a:r>
                <a:rPr lang="en-US" sz="2000" dirty="0">
                  <a:latin typeface="Courier"/>
                  <a:cs typeface="Courier"/>
                </a:rPr>
                <a:t>}</a:t>
              </a:r>
            </a:p>
          </p:txBody>
        </p:sp>
      </p:grpSp>
    </p:spTree>
    <p:extLst>
      <p:ext uri="{BB962C8B-B14F-4D97-AF65-F5344CB8AC3E}">
        <p14:creationId xmlns:p14="http://schemas.microsoft.com/office/powerpoint/2010/main" val="4561845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Reality is awful</a:t>
            </a:r>
            <a:endParaRPr kumimoji="1" lang="zh-CN" altLang="en-US" dirty="0"/>
          </a:p>
        </p:txBody>
      </p:sp>
      <p:sp>
        <p:nvSpPr>
          <p:cNvPr id="3" name="内容占位符 2"/>
          <p:cNvSpPr>
            <a:spLocks noGrp="1"/>
          </p:cNvSpPr>
          <p:nvPr>
            <p:ph idx="1"/>
          </p:nvPr>
        </p:nvSpPr>
        <p:spPr/>
        <p:txBody>
          <a:bodyPr/>
          <a:lstStyle/>
          <a:p>
            <a:endParaRPr kumimoji="1" lang="zh-CN" altLang="en-US"/>
          </a:p>
        </p:txBody>
      </p:sp>
      <p:sp>
        <p:nvSpPr>
          <p:cNvPr id="4" name="TextBox 10"/>
          <p:cNvSpPr txBox="1"/>
          <p:nvPr/>
        </p:nvSpPr>
        <p:spPr>
          <a:xfrm>
            <a:off x="1507061" y="6031468"/>
            <a:ext cx="6189139" cy="523220"/>
          </a:xfrm>
          <a:prstGeom prst="rect">
            <a:avLst/>
          </a:prstGeom>
          <a:solidFill>
            <a:schemeClr val="accent3">
              <a:lumMod val="40000"/>
              <a:lumOff val="60000"/>
            </a:schemeClr>
          </a:solidFill>
        </p:spPr>
        <p:txBody>
          <a:bodyPr wrap="none" rtlCol="0">
            <a:spAutoFit/>
          </a:bodyPr>
          <a:lstStyle/>
          <a:p>
            <a:r>
              <a:rPr lang="en-US" sz="2800" b="1" dirty="0">
                <a:solidFill>
                  <a:srgbClr val="FF0000"/>
                </a:solidFill>
                <a:latin typeface="Garamond"/>
                <a:cs typeface="Garamond"/>
              </a:rPr>
              <a:t>False sharing slows the program by 13X</a:t>
            </a:r>
          </a:p>
        </p:txBody>
      </p:sp>
      <p:sp>
        <p:nvSpPr>
          <p:cNvPr id="5" name="TextBox 12"/>
          <p:cNvSpPr txBox="1"/>
          <p:nvPr/>
        </p:nvSpPr>
        <p:spPr>
          <a:xfrm>
            <a:off x="4191000" y="3158340"/>
            <a:ext cx="461665" cy="1261260"/>
          </a:xfrm>
          <a:prstGeom prst="rect">
            <a:avLst/>
          </a:prstGeom>
          <a:noFill/>
        </p:spPr>
        <p:txBody>
          <a:bodyPr vert="vert270" wrap="none" rtlCol="0">
            <a:spAutoFit/>
          </a:bodyPr>
          <a:lstStyle/>
          <a:p>
            <a:r>
              <a:rPr lang="en-US" b="1" dirty="0">
                <a:latin typeface="Garamond"/>
                <a:cs typeface="Garamond"/>
              </a:rPr>
              <a:t>Runtime (s)</a:t>
            </a:r>
          </a:p>
        </p:txBody>
      </p:sp>
      <p:sp>
        <p:nvSpPr>
          <p:cNvPr id="6" name="TextBox 15"/>
          <p:cNvSpPr txBox="1"/>
          <p:nvPr/>
        </p:nvSpPr>
        <p:spPr>
          <a:xfrm>
            <a:off x="1216499" y="1143000"/>
            <a:ext cx="1831501" cy="400110"/>
          </a:xfrm>
          <a:prstGeom prst="rect">
            <a:avLst/>
          </a:prstGeom>
          <a:noFill/>
        </p:spPr>
        <p:txBody>
          <a:bodyPr wrap="none" rtlCol="0">
            <a:spAutoFit/>
          </a:bodyPr>
          <a:lstStyle/>
          <a:p>
            <a:r>
              <a:rPr lang="en-US" sz="2000" dirty="0">
                <a:latin typeface="Garamond"/>
                <a:cs typeface="Garamond"/>
              </a:rPr>
              <a:t>Parallel Program</a:t>
            </a:r>
          </a:p>
        </p:txBody>
      </p:sp>
      <p:sp>
        <p:nvSpPr>
          <p:cNvPr id="7" name="TextBox 16"/>
          <p:cNvSpPr txBox="1"/>
          <p:nvPr/>
        </p:nvSpPr>
        <p:spPr>
          <a:xfrm>
            <a:off x="5486400" y="1447800"/>
            <a:ext cx="1524000" cy="461665"/>
          </a:xfrm>
          <a:prstGeom prst="rect">
            <a:avLst/>
          </a:prstGeom>
          <a:noFill/>
        </p:spPr>
        <p:txBody>
          <a:bodyPr wrap="square" rtlCol="0">
            <a:spAutoFit/>
          </a:bodyPr>
          <a:lstStyle/>
          <a:p>
            <a:r>
              <a:rPr lang="en-US" sz="2400" b="1" dirty="0">
                <a:solidFill>
                  <a:srgbClr val="FF0000"/>
                </a:solidFill>
                <a:latin typeface="Wingdings"/>
                <a:ea typeface="Wingdings"/>
                <a:cs typeface="Wingdings"/>
              </a:rPr>
              <a:t></a:t>
            </a:r>
            <a:r>
              <a:rPr lang="en-US" sz="2400" b="1" dirty="0">
                <a:solidFill>
                  <a:srgbClr val="FF0000"/>
                </a:solidFill>
                <a:latin typeface="Garamond"/>
                <a:ea typeface="Wingdings"/>
                <a:cs typeface="Garamond"/>
              </a:rPr>
              <a:t> Reality</a:t>
            </a:r>
            <a:endParaRPr lang="en-US" sz="2400" b="1" dirty="0">
              <a:solidFill>
                <a:srgbClr val="FF0000"/>
              </a:solidFill>
            </a:endParaRPr>
          </a:p>
        </p:txBody>
      </p:sp>
      <p:sp>
        <p:nvSpPr>
          <p:cNvPr id="8" name="TextBox 18"/>
          <p:cNvSpPr txBox="1"/>
          <p:nvPr/>
        </p:nvSpPr>
        <p:spPr>
          <a:xfrm>
            <a:off x="76200" y="1600200"/>
            <a:ext cx="4038600" cy="4401205"/>
          </a:xfrm>
          <a:prstGeom prst="rect">
            <a:avLst/>
          </a:prstGeom>
          <a:solidFill>
            <a:schemeClr val="tx2">
              <a:lumMod val="40000"/>
              <a:lumOff val="60000"/>
            </a:schemeClr>
          </a:solidFill>
        </p:spPr>
        <p:txBody>
          <a:bodyPr wrap="square" rtlCol="0">
            <a:spAutoFit/>
          </a:bodyPr>
          <a:lstStyle/>
          <a:p>
            <a:r>
              <a:rPr lang="en-US" sz="2000" dirty="0" err="1">
                <a:latin typeface="Courier"/>
                <a:cs typeface="Courier"/>
              </a:rPr>
              <a:t>int</a:t>
            </a:r>
            <a:r>
              <a:rPr lang="en-US" sz="2000" dirty="0">
                <a:latin typeface="Courier"/>
                <a:cs typeface="Courier"/>
              </a:rPr>
              <a:t> count[8];</a:t>
            </a:r>
          </a:p>
          <a:p>
            <a:r>
              <a:rPr lang="en-US" sz="2000" dirty="0" err="1">
                <a:latin typeface="Courier"/>
                <a:cs typeface="Courier"/>
              </a:rPr>
              <a:t>int</a:t>
            </a:r>
            <a:r>
              <a:rPr lang="en-US" sz="2000" dirty="0">
                <a:latin typeface="Courier"/>
                <a:cs typeface="Courier"/>
              </a:rPr>
              <a:t> W; </a:t>
            </a:r>
          </a:p>
          <a:p>
            <a:r>
              <a:rPr lang="en-US" sz="2000" dirty="0">
                <a:latin typeface="Courier"/>
                <a:cs typeface="Courier"/>
              </a:rPr>
              <a:t>void increment(</a:t>
            </a:r>
            <a:r>
              <a:rPr lang="en-US" sz="2000" dirty="0" err="1">
                <a:latin typeface="Courier"/>
                <a:cs typeface="Courier"/>
              </a:rPr>
              <a:t>int</a:t>
            </a:r>
            <a:r>
              <a:rPr lang="en-US" sz="2000" dirty="0">
                <a:latin typeface="Courier"/>
                <a:cs typeface="Courier"/>
              </a:rPr>
              <a:t> S) </a:t>
            </a:r>
          </a:p>
          <a:p>
            <a:r>
              <a:rPr lang="en-US" sz="2000" dirty="0">
                <a:latin typeface="Courier"/>
                <a:cs typeface="Courier"/>
              </a:rPr>
              <a:t>{</a:t>
            </a:r>
          </a:p>
          <a:p>
            <a:r>
              <a:rPr lang="en-US" sz="2000" dirty="0">
                <a:latin typeface="Courier"/>
                <a:cs typeface="Courier"/>
              </a:rPr>
              <a:t>  for(in=S; in&lt;S+W; in++)</a:t>
            </a:r>
          </a:p>
          <a:p>
            <a:r>
              <a:rPr lang="en-US" sz="2000" dirty="0">
                <a:latin typeface="Courier"/>
                <a:cs typeface="Courier"/>
              </a:rPr>
              <a:t>    for(j=0; j&lt;1M; j++)</a:t>
            </a:r>
          </a:p>
          <a:p>
            <a:r>
              <a:rPr lang="en-US" sz="2000" dirty="0">
                <a:latin typeface="Courier"/>
                <a:cs typeface="Courier"/>
              </a:rPr>
              <a:t>      count[in]++;</a:t>
            </a:r>
          </a:p>
          <a:p>
            <a:r>
              <a:rPr lang="en-US" sz="2000" dirty="0">
                <a:latin typeface="Courier"/>
                <a:cs typeface="Courier"/>
              </a:rPr>
              <a:t>}</a:t>
            </a:r>
          </a:p>
          <a:p>
            <a:endParaRPr lang="en-US" sz="2000" dirty="0">
              <a:latin typeface="Courier"/>
              <a:cs typeface="Courier"/>
            </a:endParaRPr>
          </a:p>
          <a:p>
            <a:r>
              <a:rPr lang="en-US" sz="2000" dirty="0" err="1">
                <a:latin typeface="Courier"/>
                <a:cs typeface="Courier"/>
              </a:rPr>
              <a:t>int</a:t>
            </a:r>
            <a:r>
              <a:rPr lang="en-US" sz="2000" dirty="0">
                <a:latin typeface="Courier"/>
                <a:cs typeface="Courier"/>
              </a:rPr>
              <a:t> main(</a:t>
            </a:r>
            <a:r>
              <a:rPr lang="en-US" sz="2000" dirty="0" err="1">
                <a:latin typeface="Courier"/>
                <a:cs typeface="Courier"/>
              </a:rPr>
              <a:t>int</a:t>
            </a:r>
            <a:r>
              <a:rPr lang="en-US" sz="2000" dirty="0">
                <a:latin typeface="Courier"/>
                <a:cs typeface="Courier"/>
              </a:rPr>
              <a:t> THREADS) {</a:t>
            </a:r>
          </a:p>
          <a:p>
            <a:r>
              <a:rPr lang="en-US" sz="2000" dirty="0">
                <a:latin typeface="Courier"/>
                <a:cs typeface="Courier"/>
              </a:rPr>
              <a:t> W=8/THREADS;</a:t>
            </a:r>
          </a:p>
          <a:p>
            <a:r>
              <a:rPr lang="en-US" sz="2000" dirty="0">
                <a:latin typeface="Courier"/>
                <a:cs typeface="Courier"/>
              </a:rPr>
              <a:t> for(</a:t>
            </a:r>
            <a:r>
              <a:rPr lang="en-US" sz="2000" dirty="0" err="1">
                <a:latin typeface="Courier"/>
                <a:cs typeface="Courier"/>
              </a:rPr>
              <a:t>i</a:t>
            </a:r>
            <a:r>
              <a:rPr lang="en-US" sz="2000" dirty="0">
                <a:latin typeface="Courier"/>
                <a:cs typeface="Courier"/>
              </a:rPr>
              <a:t>=0; </a:t>
            </a:r>
            <a:r>
              <a:rPr lang="en-US" sz="2000" dirty="0" err="1">
                <a:latin typeface="Courier"/>
                <a:cs typeface="Courier"/>
              </a:rPr>
              <a:t>i</a:t>
            </a:r>
            <a:r>
              <a:rPr lang="en-US" sz="2000" dirty="0">
                <a:latin typeface="Courier"/>
                <a:cs typeface="Courier"/>
              </a:rPr>
              <a:t>&lt;8; </a:t>
            </a:r>
            <a:r>
              <a:rPr lang="en-US" sz="2000" dirty="0" err="1">
                <a:latin typeface="Courier"/>
                <a:cs typeface="Courier"/>
              </a:rPr>
              <a:t>i</a:t>
            </a:r>
            <a:r>
              <a:rPr lang="en-US" sz="2000" dirty="0">
                <a:latin typeface="Courier"/>
                <a:cs typeface="Courier"/>
              </a:rPr>
              <a:t>+=W) </a:t>
            </a:r>
          </a:p>
          <a:p>
            <a:r>
              <a:rPr lang="en-US" sz="2000" dirty="0">
                <a:latin typeface="Courier"/>
                <a:cs typeface="Courier"/>
              </a:rPr>
              <a:t>  spawn(</a:t>
            </a:r>
            <a:r>
              <a:rPr lang="en-US" sz="2000" dirty="0" err="1">
                <a:latin typeface="Courier"/>
                <a:cs typeface="Courier"/>
              </a:rPr>
              <a:t>increment,i</a:t>
            </a:r>
            <a:r>
              <a:rPr lang="en-US" sz="2000" dirty="0">
                <a:latin typeface="Courier"/>
                <a:cs typeface="Courier"/>
              </a:rPr>
              <a:t>);</a:t>
            </a:r>
          </a:p>
          <a:p>
            <a:r>
              <a:rPr lang="en-US" sz="2000" dirty="0">
                <a:latin typeface="Courier"/>
                <a:cs typeface="Courier"/>
              </a:rPr>
              <a:t>}</a:t>
            </a:r>
          </a:p>
        </p:txBody>
      </p:sp>
      <p:sp>
        <p:nvSpPr>
          <p:cNvPr id="9" name="Oval Callout 11"/>
          <p:cNvSpPr/>
          <p:nvPr/>
        </p:nvSpPr>
        <p:spPr>
          <a:xfrm>
            <a:off x="3352800" y="2514600"/>
            <a:ext cx="1905000" cy="1222248"/>
          </a:xfrm>
          <a:prstGeom prst="wedgeEllipseCallout">
            <a:avLst>
              <a:gd name="adj1" fmla="val -65000"/>
              <a:gd name="adj2" fmla="val 36881"/>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800" b="1" dirty="0">
                <a:solidFill>
                  <a:srgbClr val="FF0000"/>
                </a:solidFill>
                <a:latin typeface="Garamond"/>
                <a:cs typeface="Garamond"/>
              </a:rPr>
              <a:t>False sharing</a:t>
            </a:r>
          </a:p>
        </p:txBody>
      </p:sp>
      <p:graphicFrame>
        <p:nvGraphicFramePr>
          <p:cNvPr id="10" name="Chart 8"/>
          <p:cNvGraphicFramePr/>
          <p:nvPr>
            <p:extLst>
              <p:ext uri="{D42A27DB-BD31-4B8C-83A1-F6EECF244321}">
                <p14:modId xmlns:p14="http://schemas.microsoft.com/office/powerpoint/2010/main" val="1158455652"/>
              </p:ext>
            </p:extLst>
          </p:nvPr>
        </p:nvGraphicFramePr>
        <p:xfrm>
          <a:off x="4416552" y="1828800"/>
          <a:ext cx="4800600" cy="41148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3"/>
          <p:cNvSpPr txBox="1"/>
          <p:nvPr/>
        </p:nvSpPr>
        <p:spPr>
          <a:xfrm>
            <a:off x="7086600" y="1447800"/>
            <a:ext cx="2057400" cy="461665"/>
          </a:xfrm>
          <a:prstGeom prst="rect">
            <a:avLst/>
          </a:prstGeom>
          <a:noFill/>
        </p:spPr>
        <p:txBody>
          <a:bodyPr wrap="square" rtlCol="0">
            <a:spAutoFit/>
          </a:bodyPr>
          <a:lstStyle/>
          <a:p>
            <a:r>
              <a:rPr lang="en-US" sz="2400" b="1" dirty="0">
                <a:solidFill>
                  <a:srgbClr val="008000"/>
                </a:solidFill>
                <a:latin typeface="Wingdings"/>
                <a:ea typeface="Wingdings"/>
                <a:cs typeface="Wingdings"/>
              </a:rPr>
              <a:t></a:t>
            </a:r>
            <a:r>
              <a:rPr lang="en-US" sz="2400" b="1" dirty="0">
                <a:solidFill>
                  <a:srgbClr val="008000"/>
                </a:solidFill>
                <a:latin typeface="Garamond"/>
                <a:ea typeface="Wingdings"/>
                <a:cs typeface="Garamond"/>
              </a:rPr>
              <a:t> Expectation</a:t>
            </a:r>
            <a:endParaRPr lang="en-US" sz="2400" b="1" dirty="0">
              <a:solidFill>
                <a:srgbClr val="008000"/>
              </a:solidFill>
            </a:endParaRPr>
          </a:p>
        </p:txBody>
      </p:sp>
    </p:spTree>
    <p:extLst>
      <p:ext uri="{BB962C8B-B14F-4D97-AF65-F5344CB8AC3E}">
        <p14:creationId xmlns:p14="http://schemas.microsoft.com/office/powerpoint/2010/main" val="207533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1676400" y="2281535"/>
            <a:ext cx="1676400" cy="503396"/>
          </a:xfrm>
          <a:prstGeom prst="rect">
            <a:avLst/>
          </a:prstGeom>
          <a:no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b="1" dirty="0">
                <a:solidFill>
                  <a:srgbClr val="FF0000"/>
                </a:solidFill>
                <a:latin typeface="Garamond"/>
                <a:cs typeface="Garamond"/>
              </a:rPr>
              <a:t>Thread 1</a:t>
            </a:r>
          </a:p>
        </p:txBody>
      </p:sp>
      <p:sp>
        <p:nvSpPr>
          <p:cNvPr id="81" name="Rectangle 80"/>
          <p:cNvSpPr/>
          <p:nvPr/>
        </p:nvSpPr>
        <p:spPr>
          <a:xfrm>
            <a:off x="3581400" y="4918531"/>
            <a:ext cx="381000" cy="33480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4" name="Rectangle 83"/>
          <p:cNvSpPr/>
          <p:nvPr/>
        </p:nvSpPr>
        <p:spPr>
          <a:xfrm>
            <a:off x="5486400" y="4918531"/>
            <a:ext cx="381000" cy="33480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5" name="Rectangle 84"/>
          <p:cNvSpPr/>
          <p:nvPr/>
        </p:nvSpPr>
        <p:spPr>
          <a:xfrm>
            <a:off x="5867400" y="4918531"/>
            <a:ext cx="381000" cy="33480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6" name="Rectangle 85"/>
          <p:cNvSpPr/>
          <p:nvPr/>
        </p:nvSpPr>
        <p:spPr>
          <a:xfrm>
            <a:off x="6248400" y="4918531"/>
            <a:ext cx="381000" cy="33480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7" name="Rectangle 86"/>
          <p:cNvSpPr/>
          <p:nvPr/>
        </p:nvSpPr>
        <p:spPr>
          <a:xfrm>
            <a:off x="6629400" y="4918531"/>
            <a:ext cx="381000" cy="33480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8" name="TextBox 87"/>
          <p:cNvSpPr txBox="1"/>
          <p:nvPr/>
        </p:nvSpPr>
        <p:spPr>
          <a:xfrm>
            <a:off x="273760" y="4872335"/>
            <a:ext cx="2057023" cy="461665"/>
          </a:xfrm>
          <a:prstGeom prst="rect">
            <a:avLst/>
          </a:prstGeom>
          <a:noFill/>
        </p:spPr>
        <p:txBody>
          <a:bodyPr wrap="none" rtlCol="0">
            <a:spAutoFit/>
          </a:bodyPr>
          <a:lstStyle/>
          <a:p>
            <a:r>
              <a:rPr lang="en-US" sz="2400" b="1" dirty="0">
                <a:latin typeface="Garamond"/>
                <a:cs typeface="Garamond"/>
              </a:rPr>
              <a:t>Main Memory</a:t>
            </a:r>
          </a:p>
        </p:txBody>
      </p:sp>
      <p:sp>
        <p:nvSpPr>
          <p:cNvPr id="91" name="Rectangle 90"/>
          <p:cNvSpPr/>
          <p:nvPr/>
        </p:nvSpPr>
        <p:spPr>
          <a:xfrm>
            <a:off x="1371600" y="2099131"/>
            <a:ext cx="2362200" cy="1828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p:cNvSpPr txBox="1"/>
          <p:nvPr/>
        </p:nvSpPr>
        <p:spPr>
          <a:xfrm>
            <a:off x="1988903" y="1600200"/>
            <a:ext cx="1146468" cy="523220"/>
          </a:xfrm>
          <a:prstGeom prst="rect">
            <a:avLst/>
          </a:prstGeom>
          <a:noFill/>
        </p:spPr>
        <p:txBody>
          <a:bodyPr wrap="none" rtlCol="0">
            <a:spAutoFit/>
          </a:bodyPr>
          <a:lstStyle/>
          <a:p>
            <a:r>
              <a:rPr lang="en-US" sz="2800" b="1" dirty="0">
                <a:latin typeface="Garamond"/>
                <a:cs typeface="Garamond"/>
              </a:rPr>
              <a:t>Core 1</a:t>
            </a:r>
          </a:p>
        </p:txBody>
      </p:sp>
      <p:grpSp>
        <p:nvGrpSpPr>
          <p:cNvPr id="2" name="Group 41"/>
          <p:cNvGrpSpPr/>
          <p:nvPr/>
        </p:nvGrpSpPr>
        <p:grpSpPr>
          <a:xfrm>
            <a:off x="1752600" y="3242131"/>
            <a:ext cx="1524000" cy="334804"/>
            <a:chOff x="1752600" y="3505200"/>
            <a:chExt cx="1524000" cy="334804"/>
          </a:xfrm>
        </p:grpSpPr>
        <p:sp>
          <p:nvSpPr>
            <p:cNvPr id="89" name="Rectangle 88"/>
            <p:cNvSpPr/>
            <p:nvPr/>
          </p:nvSpPr>
          <p:spPr>
            <a:xfrm>
              <a:off x="1752600" y="3505200"/>
              <a:ext cx="381000" cy="334804"/>
            </a:xfrm>
            <a:prstGeom prst="rect">
              <a:avLst/>
            </a:prstGeom>
            <a:solidFill>
              <a:schemeClr val="accent1">
                <a:lumMod val="60000"/>
                <a:lumOff val="4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90" name="Rectangle 89"/>
            <p:cNvSpPr/>
            <p:nvPr/>
          </p:nvSpPr>
          <p:spPr>
            <a:xfrm>
              <a:off x="2133600" y="3505200"/>
              <a:ext cx="381000" cy="334804"/>
            </a:xfrm>
            <a:prstGeom prst="rect">
              <a:avLst/>
            </a:prstGeom>
            <a:solidFill>
              <a:schemeClr val="tx2">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95" name="Rectangle 94"/>
            <p:cNvSpPr/>
            <p:nvPr/>
          </p:nvSpPr>
          <p:spPr>
            <a:xfrm>
              <a:off x="2514600" y="3505200"/>
              <a:ext cx="381000" cy="334804"/>
            </a:xfrm>
            <a:prstGeom prst="rect">
              <a:avLst/>
            </a:prstGeom>
            <a:solidFill>
              <a:schemeClr val="tx2">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96" name="Rectangle 95"/>
            <p:cNvSpPr/>
            <p:nvPr/>
          </p:nvSpPr>
          <p:spPr>
            <a:xfrm>
              <a:off x="2895600" y="3505200"/>
              <a:ext cx="381000" cy="334804"/>
            </a:xfrm>
            <a:prstGeom prst="rect">
              <a:avLst/>
            </a:prstGeom>
            <a:solidFill>
              <a:schemeClr val="tx2">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grpSp>
      <p:sp>
        <p:nvSpPr>
          <p:cNvPr id="97" name="Rectangle 96"/>
          <p:cNvSpPr/>
          <p:nvPr/>
        </p:nvSpPr>
        <p:spPr>
          <a:xfrm>
            <a:off x="2819400" y="4918531"/>
            <a:ext cx="381000" cy="33480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98" name="Rectangle 97"/>
          <p:cNvSpPr/>
          <p:nvPr/>
        </p:nvSpPr>
        <p:spPr>
          <a:xfrm>
            <a:off x="3200400" y="4918531"/>
            <a:ext cx="381000" cy="33480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99" name="Rectangle 98"/>
          <p:cNvSpPr/>
          <p:nvPr/>
        </p:nvSpPr>
        <p:spPr>
          <a:xfrm>
            <a:off x="2438400" y="4918531"/>
            <a:ext cx="381000" cy="33480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grpSp>
        <p:nvGrpSpPr>
          <p:cNvPr id="3" name="Group 40"/>
          <p:cNvGrpSpPr/>
          <p:nvPr/>
        </p:nvGrpSpPr>
        <p:grpSpPr>
          <a:xfrm>
            <a:off x="3962400" y="4918531"/>
            <a:ext cx="1524000" cy="334804"/>
            <a:chOff x="3962400" y="5227796"/>
            <a:chExt cx="1524000" cy="334804"/>
          </a:xfrm>
        </p:grpSpPr>
        <p:sp>
          <p:nvSpPr>
            <p:cNvPr id="82" name="Rectangle 81"/>
            <p:cNvSpPr/>
            <p:nvPr/>
          </p:nvSpPr>
          <p:spPr>
            <a:xfrm>
              <a:off x="3962400" y="5227796"/>
              <a:ext cx="381000" cy="334804"/>
            </a:xfrm>
            <a:prstGeom prst="rect">
              <a:avLst/>
            </a:prstGeom>
            <a:solidFill>
              <a:schemeClr val="tx2">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3" name="Rectangle 82"/>
            <p:cNvSpPr/>
            <p:nvPr/>
          </p:nvSpPr>
          <p:spPr>
            <a:xfrm>
              <a:off x="4343400" y="5227796"/>
              <a:ext cx="381000" cy="334804"/>
            </a:xfrm>
            <a:prstGeom prst="rect">
              <a:avLst/>
            </a:prstGeom>
            <a:solidFill>
              <a:schemeClr val="tx2">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100" name="Rectangle 99"/>
            <p:cNvSpPr/>
            <p:nvPr/>
          </p:nvSpPr>
          <p:spPr>
            <a:xfrm>
              <a:off x="4724400" y="5227796"/>
              <a:ext cx="381000" cy="334804"/>
            </a:xfrm>
            <a:prstGeom prst="rect">
              <a:avLst/>
            </a:prstGeom>
            <a:solidFill>
              <a:schemeClr val="tx2">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101" name="Rectangle 100"/>
            <p:cNvSpPr/>
            <p:nvPr/>
          </p:nvSpPr>
          <p:spPr>
            <a:xfrm>
              <a:off x="5105400" y="5227796"/>
              <a:ext cx="381000" cy="334804"/>
            </a:xfrm>
            <a:prstGeom prst="rect">
              <a:avLst/>
            </a:prstGeom>
            <a:solidFill>
              <a:schemeClr val="tx2">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grpSp>
      <p:sp>
        <p:nvSpPr>
          <p:cNvPr id="102" name="Rectangle 101"/>
          <p:cNvSpPr/>
          <p:nvPr/>
        </p:nvSpPr>
        <p:spPr>
          <a:xfrm>
            <a:off x="5638800" y="2281535"/>
            <a:ext cx="1676400" cy="503396"/>
          </a:xfrm>
          <a:prstGeom prst="rect">
            <a:avLst/>
          </a:prstGeom>
          <a:no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b="1" dirty="0">
                <a:solidFill>
                  <a:srgbClr val="0000FF"/>
                </a:solidFill>
                <a:latin typeface="Garamond"/>
                <a:cs typeface="Garamond"/>
              </a:rPr>
              <a:t>Thread 2</a:t>
            </a:r>
          </a:p>
        </p:txBody>
      </p:sp>
      <p:sp>
        <p:nvSpPr>
          <p:cNvPr id="104" name="Rectangle 103"/>
          <p:cNvSpPr/>
          <p:nvPr/>
        </p:nvSpPr>
        <p:spPr>
          <a:xfrm>
            <a:off x="5334000" y="2099131"/>
            <a:ext cx="2362200" cy="1828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p:cNvSpPr txBox="1"/>
          <p:nvPr/>
        </p:nvSpPr>
        <p:spPr>
          <a:xfrm>
            <a:off x="5943600" y="1534180"/>
            <a:ext cx="1168259" cy="523220"/>
          </a:xfrm>
          <a:prstGeom prst="rect">
            <a:avLst/>
          </a:prstGeom>
          <a:noFill/>
        </p:spPr>
        <p:txBody>
          <a:bodyPr wrap="none" rtlCol="0">
            <a:spAutoFit/>
          </a:bodyPr>
          <a:lstStyle/>
          <a:p>
            <a:r>
              <a:rPr lang="en-US" sz="2800" b="1" dirty="0">
                <a:latin typeface="Garamond"/>
                <a:cs typeface="Garamond"/>
              </a:rPr>
              <a:t>Core 2</a:t>
            </a:r>
          </a:p>
        </p:txBody>
      </p:sp>
      <p:grpSp>
        <p:nvGrpSpPr>
          <p:cNvPr id="4" name="Group 42"/>
          <p:cNvGrpSpPr/>
          <p:nvPr/>
        </p:nvGrpSpPr>
        <p:grpSpPr>
          <a:xfrm>
            <a:off x="5715000" y="3195935"/>
            <a:ext cx="1524000" cy="334804"/>
            <a:chOff x="5715000" y="3505200"/>
            <a:chExt cx="1524000" cy="334804"/>
          </a:xfrm>
        </p:grpSpPr>
        <p:sp>
          <p:nvSpPr>
            <p:cNvPr id="103" name="Rectangle 102"/>
            <p:cNvSpPr/>
            <p:nvPr/>
          </p:nvSpPr>
          <p:spPr>
            <a:xfrm>
              <a:off x="6096000" y="3505200"/>
              <a:ext cx="381000" cy="334804"/>
            </a:xfrm>
            <a:prstGeom prst="rect">
              <a:avLst/>
            </a:prstGeom>
            <a:solidFill>
              <a:schemeClr val="tx2">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107" name="Rectangle 106"/>
            <p:cNvSpPr/>
            <p:nvPr/>
          </p:nvSpPr>
          <p:spPr>
            <a:xfrm>
              <a:off x="6477000" y="3505200"/>
              <a:ext cx="381000" cy="334804"/>
            </a:xfrm>
            <a:prstGeom prst="rect">
              <a:avLst/>
            </a:prstGeom>
            <a:solidFill>
              <a:schemeClr val="tx2">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108" name="Rectangle 107"/>
            <p:cNvSpPr/>
            <p:nvPr/>
          </p:nvSpPr>
          <p:spPr>
            <a:xfrm>
              <a:off x="6858000" y="3505200"/>
              <a:ext cx="381000" cy="334804"/>
            </a:xfrm>
            <a:prstGeom prst="rect">
              <a:avLst/>
            </a:prstGeom>
            <a:solidFill>
              <a:schemeClr val="accent1">
                <a:lumMod val="60000"/>
                <a:lumOff val="4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109" name="Rectangle 108"/>
            <p:cNvSpPr/>
            <p:nvPr/>
          </p:nvSpPr>
          <p:spPr>
            <a:xfrm>
              <a:off x="5715000" y="3505200"/>
              <a:ext cx="381000" cy="334804"/>
            </a:xfrm>
            <a:prstGeom prst="rect">
              <a:avLst/>
            </a:prstGeom>
            <a:solidFill>
              <a:schemeClr val="tx2">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grpSp>
      <p:sp>
        <p:nvSpPr>
          <p:cNvPr id="111" name="TextBox 110"/>
          <p:cNvSpPr txBox="1"/>
          <p:nvPr/>
        </p:nvSpPr>
        <p:spPr>
          <a:xfrm>
            <a:off x="3048000" y="3512403"/>
            <a:ext cx="762000" cy="369332"/>
          </a:xfrm>
          <a:prstGeom prst="rect">
            <a:avLst/>
          </a:prstGeom>
          <a:noFill/>
        </p:spPr>
        <p:txBody>
          <a:bodyPr wrap="square" rtlCol="0">
            <a:spAutoFit/>
          </a:bodyPr>
          <a:lstStyle/>
          <a:p>
            <a:r>
              <a:rPr lang="en-US" dirty="0">
                <a:latin typeface="Garamond"/>
                <a:cs typeface="Garamond"/>
              </a:rPr>
              <a:t>Cache </a:t>
            </a:r>
          </a:p>
        </p:txBody>
      </p:sp>
      <p:sp>
        <p:nvSpPr>
          <p:cNvPr id="112" name="TextBox 111"/>
          <p:cNvSpPr txBox="1"/>
          <p:nvPr/>
        </p:nvSpPr>
        <p:spPr>
          <a:xfrm>
            <a:off x="7010400" y="3512403"/>
            <a:ext cx="762000" cy="369332"/>
          </a:xfrm>
          <a:prstGeom prst="rect">
            <a:avLst/>
          </a:prstGeom>
          <a:noFill/>
        </p:spPr>
        <p:txBody>
          <a:bodyPr wrap="square" rtlCol="0">
            <a:spAutoFit/>
          </a:bodyPr>
          <a:lstStyle/>
          <a:p>
            <a:r>
              <a:rPr lang="en-US" dirty="0">
                <a:latin typeface="Garamond"/>
                <a:cs typeface="Garamond"/>
              </a:rPr>
              <a:t>Cache </a:t>
            </a:r>
          </a:p>
        </p:txBody>
      </p:sp>
      <p:grpSp>
        <p:nvGrpSpPr>
          <p:cNvPr id="5" name="Group 54"/>
          <p:cNvGrpSpPr/>
          <p:nvPr/>
        </p:nvGrpSpPr>
        <p:grpSpPr>
          <a:xfrm>
            <a:off x="3276600" y="2967335"/>
            <a:ext cx="2438400" cy="382588"/>
            <a:chOff x="3276600" y="3276600"/>
            <a:chExt cx="2438400" cy="382588"/>
          </a:xfrm>
        </p:grpSpPr>
        <p:cxnSp>
          <p:nvCxnSpPr>
            <p:cNvPr id="48" name="Straight Connector 47"/>
            <p:cNvCxnSpPr/>
            <p:nvPr/>
          </p:nvCxnSpPr>
          <p:spPr>
            <a:xfrm>
              <a:off x="3276600" y="3657600"/>
              <a:ext cx="2438400" cy="1588"/>
            </a:xfrm>
            <a:prstGeom prst="line">
              <a:avLst/>
            </a:prstGeom>
            <a:ln w="63500">
              <a:solidFill>
                <a:schemeClr val="accent3">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962400" y="3276600"/>
              <a:ext cx="1097063" cy="369332"/>
            </a:xfrm>
            <a:prstGeom prst="rect">
              <a:avLst/>
            </a:prstGeom>
            <a:noFill/>
          </p:spPr>
          <p:txBody>
            <a:bodyPr wrap="none" rtlCol="0">
              <a:spAutoFit/>
            </a:bodyPr>
            <a:lstStyle/>
            <a:p>
              <a:r>
                <a:rPr lang="en-US" dirty="0">
                  <a:latin typeface="Garamond"/>
                  <a:cs typeface="Garamond"/>
                </a:rPr>
                <a:t>Invalidate</a:t>
              </a:r>
            </a:p>
          </p:txBody>
        </p:sp>
      </p:grpSp>
      <p:sp>
        <p:nvSpPr>
          <p:cNvPr id="44" name="Bent-Up Arrow 43"/>
          <p:cNvSpPr/>
          <p:nvPr/>
        </p:nvSpPr>
        <p:spPr>
          <a:xfrm flipH="1">
            <a:off x="2286000" y="3576935"/>
            <a:ext cx="1676400" cy="1600200"/>
          </a:xfrm>
          <a:prstGeom prst="bentUpArrow">
            <a:avLst>
              <a:gd name="adj1" fmla="val 13842"/>
              <a:gd name="adj2" fmla="val 19444"/>
              <a:gd name="adj3" fmla="val 2475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Bent-Up Arrow 46"/>
          <p:cNvSpPr/>
          <p:nvPr/>
        </p:nvSpPr>
        <p:spPr>
          <a:xfrm>
            <a:off x="5486400" y="3576935"/>
            <a:ext cx="1295400" cy="1600200"/>
          </a:xfrm>
          <a:prstGeom prst="bentUpArrow">
            <a:avLst>
              <a:gd name="adj1" fmla="val 17280"/>
              <a:gd name="adj2" fmla="val 25000"/>
              <a:gd name="adj3" fmla="val 239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1752600" y="3242131"/>
            <a:ext cx="381000" cy="334804"/>
          </a:xfrm>
          <a:prstGeom prst="rect">
            <a:avLst/>
          </a:prstGeom>
          <a:solidFill>
            <a:srgbClr val="FF00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cxnSp>
        <p:nvCxnSpPr>
          <p:cNvPr id="50" name="Straight Connector 49"/>
          <p:cNvCxnSpPr/>
          <p:nvPr/>
        </p:nvCxnSpPr>
        <p:spPr>
          <a:xfrm rot="5400000">
            <a:off x="1760950" y="3049789"/>
            <a:ext cx="438912" cy="1588"/>
          </a:xfrm>
          <a:prstGeom prst="line">
            <a:avLst/>
          </a:prstGeom>
          <a:ln w="63500">
            <a:solidFill>
              <a:srgbClr val="FF0000"/>
            </a:solidFill>
            <a:tailEnd type="triangle"/>
          </a:ln>
          <a:effectLst>
            <a:outerShdw blurRad="40000" dist="20000" dir="5400000" rotWithShape="0">
              <a:srgbClr val="FF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1793810" y="5739824"/>
            <a:ext cx="6327373" cy="584776"/>
          </a:xfrm>
          <a:prstGeom prst="rect">
            <a:avLst/>
          </a:prstGeom>
          <a:noFill/>
        </p:spPr>
        <p:txBody>
          <a:bodyPr wrap="none" rtlCol="0">
            <a:spAutoFit/>
          </a:bodyPr>
          <a:lstStyle/>
          <a:p>
            <a:pPr algn="ctr"/>
            <a:r>
              <a:rPr lang="en-US" sz="3200" b="1" dirty="0">
                <a:solidFill>
                  <a:srgbClr val="FF0000"/>
                </a:solidFill>
                <a:latin typeface="Garamond"/>
                <a:cs typeface="Garamond"/>
              </a:rPr>
              <a:t>Cache line: </a:t>
            </a:r>
            <a:r>
              <a:rPr lang="en-US" sz="3200" dirty="0">
                <a:solidFill>
                  <a:srgbClr val="000000"/>
                </a:solidFill>
                <a:latin typeface="Garamond"/>
                <a:cs typeface="Garamond"/>
              </a:rPr>
              <a:t>basic unit of </a:t>
            </a:r>
            <a:r>
              <a:rPr lang="en-US" sz="3200" dirty="0">
                <a:latin typeface="Garamond"/>
                <a:cs typeface="Garamond"/>
              </a:rPr>
              <a:t>data transfer</a:t>
            </a:r>
          </a:p>
        </p:txBody>
      </p:sp>
      <p:sp>
        <p:nvSpPr>
          <p:cNvPr id="45" name="Title 4"/>
          <p:cNvSpPr txBox="1">
            <a:spLocks/>
          </p:cNvSpPr>
          <p:nvPr/>
        </p:nvSpPr>
        <p:spPr>
          <a:xfrm>
            <a:off x="0" y="0"/>
            <a:ext cx="9144000" cy="1143000"/>
          </a:xfrm>
          <a:prstGeom prst="rect">
            <a:avLst/>
          </a:prstGeom>
        </p:spPr>
        <p:txBody>
          <a:bodyPr vert="horz" lIns="91440" tIns="45720" rIns="91440" bIns="45720" rtlCol="0" anchor="ctr">
            <a:normAutofit fontScale="90000"/>
          </a:bodyPr>
          <a:lstStyle/>
          <a:p>
            <a:pPr lvl="0" algn="ctr" defTabSz="457200">
              <a:spcBef>
                <a:spcPct val="0"/>
              </a:spcBef>
              <a:defRPr/>
            </a:pPr>
            <a:r>
              <a:rPr lang="en-US" sz="4400" dirty="0">
                <a:latin typeface="Garamond"/>
                <a:cs typeface="Garamond"/>
              </a:rPr>
              <a:t>False Sharing Causes Performance Problems</a:t>
            </a:r>
          </a:p>
        </p:txBody>
      </p:sp>
    </p:spTree>
    <p:extLst>
      <p:ext uri="{BB962C8B-B14F-4D97-AF65-F5344CB8AC3E}">
        <p14:creationId xmlns:p14="http://schemas.microsoft.com/office/powerpoint/2010/main" val="111535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subTnLst>
                                    <p:set>
                                      <p:cBhvr override="childStyle">
                                        <p:cTn dur="1" fill="hold" display="0" masterRel="nextClick" afterEffect="1"/>
                                        <p:tgtEl>
                                          <p:spTgt spid="50"/>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7" grpId="0" animBg="1"/>
      <p:bldP spid="49" grpId="0" animBg="1"/>
      <p:bldP spid="4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1676400" y="2286000"/>
            <a:ext cx="1676400" cy="503396"/>
          </a:xfrm>
          <a:prstGeom prst="rect">
            <a:avLst/>
          </a:prstGeom>
          <a:no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b="1" dirty="0">
                <a:solidFill>
                  <a:srgbClr val="FF0000"/>
                </a:solidFill>
                <a:latin typeface="Garamond"/>
                <a:cs typeface="Garamond"/>
              </a:rPr>
              <a:t>Thread 1</a:t>
            </a:r>
          </a:p>
        </p:txBody>
      </p:sp>
      <p:sp>
        <p:nvSpPr>
          <p:cNvPr id="81" name="Rectangle 80"/>
          <p:cNvSpPr/>
          <p:nvPr/>
        </p:nvSpPr>
        <p:spPr>
          <a:xfrm>
            <a:off x="3581400" y="4922996"/>
            <a:ext cx="381000" cy="33480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4" name="Rectangle 83"/>
          <p:cNvSpPr/>
          <p:nvPr/>
        </p:nvSpPr>
        <p:spPr>
          <a:xfrm>
            <a:off x="5486400" y="4922996"/>
            <a:ext cx="381000" cy="33480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5" name="Rectangle 84"/>
          <p:cNvSpPr/>
          <p:nvPr/>
        </p:nvSpPr>
        <p:spPr>
          <a:xfrm>
            <a:off x="5867400" y="4922996"/>
            <a:ext cx="381000" cy="33480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6" name="Rectangle 85"/>
          <p:cNvSpPr/>
          <p:nvPr/>
        </p:nvSpPr>
        <p:spPr>
          <a:xfrm>
            <a:off x="6248400" y="4922996"/>
            <a:ext cx="381000" cy="33480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7" name="Rectangle 86"/>
          <p:cNvSpPr/>
          <p:nvPr/>
        </p:nvSpPr>
        <p:spPr>
          <a:xfrm>
            <a:off x="6629400" y="4922996"/>
            <a:ext cx="381000" cy="33480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91" name="Rectangle 90"/>
          <p:cNvSpPr/>
          <p:nvPr/>
        </p:nvSpPr>
        <p:spPr>
          <a:xfrm>
            <a:off x="1371600" y="2103596"/>
            <a:ext cx="2362200" cy="1828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41"/>
          <p:cNvGrpSpPr/>
          <p:nvPr/>
        </p:nvGrpSpPr>
        <p:grpSpPr>
          <a:xfrm>
            <a:off x="1752600" y="3246596"/>
            <a:ext cx="1524000" cy="334804"/>
            <a:chOff x="1752600" y="3505200"/>
            <a:chExt cx="1524000" cy="334804"/>
          </a:xfrm>
        </p:grpSpPr>
        <p:sp>
          <p:nvSpPr>
            <p:cNvPr id="89" name="Rectangle 88"/>
            <p:cNvSpPr/>
            <p:nvPr/>
          </p:nvSpPr>
          <p:spPr>
            <a:xfrm>
              <a:off x="1752600" y="3505200"/>
              <a:ext cx="381000" cy="334804"/>
            </a:xfrm>
            <a:prstGeom prst="rect">
              <a:avLst/>
            </a:prstGeom>
            <a:solidFill>
              <a:schemeClr val="accent1">
                <a:lumMod val="60000"/>
                <a:lumOff val="4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90" name="Rectangle 89"/>
            <p:cNvSpPr/>
            <p:nvPr/>
          </p:nvSpPr>
          <p:spPr>
            <a:xfrm>
              <a:off x="2133600" y="3505200"/>
              <a:ext cx="381000" cy="334804"/>
            </a:xfrm>
            <a:prstGeom prst="rect">
              <a:avLst/>
            </a:prstGeom>
            <a:solidFill>
              <a:schemeClr val="tx2">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95" name="Rectangle 94"/>
            <p:cNvSpPr/>
            <p:nvPr/>
          </p:nvSpPr>
          <p:spPr>
            <a:xfrm>
              <a:off x="2514600" y="3505200"/>
              <a:ext cx="381000" cy="334804"/>
            </a:xfrm>
            <a:prstGeom prst="rect">
              <a:avLst/>
            </a:prstGeom>
            <a:solidFill>
              <a:schemeClr val="tx2">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96" name="Rectangle 95"/>
            <p:cNvSpPr/>
            <p:nvPr/>
          </p:nvSpPr>
          <p:spPr>
            <a:xfrm>
              <a:off x="2895600" y="3505200"/>
              <a:ext cx="381000" cy="334804"/>
            </a:xfrm>
            <a:prstGeom prst="rect">
              <a:avLst/>
            </a:prstGeom>
            <a:solidFill>
              <a:schemeClr val="tx2">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grpSp>
      <p:sp>
        <p:nvSpPr>
          <p:cNvPr id="97" name="Rectangle 96"/>
          <p:cNvSpPr/>
          <p:nvPr/>
        </p:nvSpPr>
        <p:spPr>
          <a:xfrm>
            <a:off x="2819400" y="4922996"/>
            <a:ext cx="381000" cy="33480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98" name="Rectangle 97"/>
          <p:cNvSpPr/>
          <p:nvPr/>
        </p:nvSpPr>
        <p:spPr>
          <a:xfrm>
            <a:off x="3200400" y="4922996"/>
            <a:ext cx="381000" cy="33480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99" name="Rectangle 98"/>
          <p:cNvSpPr/>
          <p:nvPr/>
        </p:nvSpPr>
        <p:spPr>
          <a:xfrm>
            <a:off x="2438400" y="4922996"/>
            <a:ext cx="381000" cy="334804"/>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grpSp>
        <p:nvGrpSpPr>
          <p:cNvPr id="3" name="Group 40"/>
          <p:cNvGrpSpPr/>
          <p:nvPr/>
        </p:nvGrpSpPr>
        <p:grpSpPr>
          <a:xfrm>
            <a:off x="3962400" y="4922996"/>
            <a:ext cx="1524000" cy="334804"/>
            <a:chOff x="3962400" y="5227796"/>
            <a:chExt cx="1524000" cy="334804"/>
          </a:xfrm>
        </p:grpSpPr>
        <p:sp>
          <p:nvSpPr>
            <p:cNvPr id="82" name="Rectangle 81"/>
            <p:cNvSpPr/>
            <p:nvPr/>
          </p:nvSpPr>
          <p:spPr>
            <a:xfrm>
              <a:off x="3962400" y="5227796"/>
              <a:ext cx="381000" cy="334804"/>
            </a:xfrm>
            <a:prstGeom prst="rect">
              <a:avLst/>
            </a:prstGeom>
            <a:solidFill>
              <a:schemeClr val="tx2">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83" name="Rectangle 82"/>
            <p:cNvSpPr/>
            <p:nvPr/>
          </p:nvSpPr>
          <p:spPr>
            <a:xfrm>
              <a:off x="4343400" y="5227796"/>
              <a:ext cx="381000" cy="334804"/>
            </a:xfrm>
            <a:prstGeom prst="rect">
              <a:avLst/>
            </a:prstGeom>
            <a:solidFill>
              <a:schemeClr val="tx2">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100" name="Rectangle 99"/>
            <p:cNvSpPr/>
            <p:nvPr/>
          </p:nvSpPr>
          <p:spPr>
            <a:xfrm>
              <a:off x="4724400" y="5227796"/>
              <a:ext cx="381000" cy="334804"/>
            </a:xfrm>
            <a:prstGeom prst="rect">
              <a:avLst/>
            </a:prstGeom>
            <a:solidFill>
              <a:schemeClr val="tx2">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101" name="Rectangle 100"/>
            <p:cNvSpPr/>
            <p:nvPr/>
          </p:nvSpPr>
          <p:spPr>
            <a:xfrm>
              <a:off x="5105400" y="5227796"/>
              <a:ext cx="381000" cy="334804"/>
            </a:xfrm>
            <a:prstGeom prst="rect">
              <a:avLst/>
            </a:prstGeom>
            <a:solidFill>
              <a:schemeClr val="tx2">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grpSp>
      <p:sp>
        <p:nvSpPr>
          <p:cNvPr id="102" name="Rectangle 101"/>
          <p:cNvSpPr/>
          <p:nvPr/>
        </p:nvSpPr>
        <p:spPr>
          <a:xfrm>
            <a:off x="5638800" y="2286000"/>
            <a:ext cx="1676400" cy="503396"/>
          </a:xfrm>
          <a:prstGeom prst="rect">
            <a:avLst/>
          </a:prstGeom>
          <a:no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400" b="1" dirty="0">
                <a:solidFill>
                  <a:srgbClr val="0000FF"/>
                </a:solidFill>
                <a:latin typeface="Garamond"/>
                <a:cs typeface="Garamond"/>
              </a:rPr>
              <a:t>Thread 2</a:t>
            </a:r>
          </a:p>
        </p:txBody>
      </p:sp>
      <p:sp>
        <p:nvSpPr>
          <p:cNvPr id="104" name="Rectangle 103"/>
          <p:cNvSpPr/>
          <p:nvPr/>
        </p:nvSpPr>
        <p:spPr>
          <a:xfrm>
            <a:off x="5334000" y="2103596"/>
            <a:ext cx="2362200" cy="1828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42"/>
          <p:cNvGrpSpPr/>
          <p:nvPr/>
        </p:nvGrpSpPr>
        <p:grpSpPr>
          <a:xfrm>
            <a:off x="5715000" y="3200400"/>
            <a:ext cx="1524000" cy="334804"/>
            <a:chOff x="5715000" y="3505200"/>
            <a:chExt cx="1524000" cy="334804"/>
          </a:xfrm>
        </p:grpSpPr>
        <p:sp>
          <p:nvSpPr>
            <p:cNvPr id="103" name="Rectangle 102"/>
            <p:cNvSpPr/>
            <p:nvPr/>
          </p:nvSpPr>
          <p:spPr>
            <a:xfrm>
              <a:off x="6096000" y="3505200"/>
              <a:ext cx="381000" cy="334804"/>
            </a:xfrm>
            <a:prstGeom prst="rect">
              <a:avLst/>
            </a:prstGeom>
            <a:solidFill>
              <a:schemeClr val="tx2">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107" name="Rectangle 106"/>
            <p:cNvSpPr/>
            <p:nvPr/>
          </p:nvSpPr>
          <p:spPr>
            <a:xfrm>
              <a:off x="6477000" y="3505200"/>
              <a:ext cx="381000" cy="334804"/>
            </a:xfrm>
            <a:prstGeom prst="rect">
              <a:avLst/>
            </a:prstGeom>
            <a:solidFill>
              <a:schemeClr val="tx2">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108" name="Rectangle 107"/>
            <p:cNvSpPr/>
            <p:nvPr/>
          </p:nvSpPr>
          <p:spPr>
            <a:xfrm>
              <a:off x="6858000" y="3505200"/>
              <a:ext cx="381000" cy="334804"/>
            </a:xfrm>
            <a:prstGeom prst="rect">
              <a:avLst/>
            </a:prstGeom>
            <a:solidFill>
              <a:schemeClr val="accent1">
                <a:lumMod val="60000"/>
                <a:lumOff val="4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109" name="Rectangle 108"/>
            <p:cNvSpPr/>
            <p:nvPr/>
          </p:nvSpPr>
          <p:spPr>
            <a:xfrm>
              <a:off x="5715000" y="3505200"/>
              <a:ext cx="381000" cy="334804"/>
            </a:xfrm>
            <a:prstGeom prst="rect">
              <a:avLst/>
            </a:prstGeom>
            <a:solidFill>
              <a:srgbClr val="FF00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grpSp>
      <p:sp>
        <p:nvSpPr>
          <p:cNvPr id="111" name="TextBox 110"/>
          <p:cNvSpPr txBox="1"/>
          <p:nvPr/>
        </p:nvSpPr>
        <p:spPr>
          <a:xfrm>
            <a:off x="3048000" y="3516868"/>
            <a:ext cx="762000" cy="369332"/>
          </a:xfrm>
          <a:prstGeom prst="rect">
            <a:avLst/>
          </a:prstGeom>
          <a:noFill/>
        </p:spPr>
        <p:txBody>
          <a:bodyPr wrap="square" rtlCol="0">
            <a:spAutoFit/>
          </a:bodyPr>
          <a:lstStyle/>
          <a:p>
            <a:r>
              <a:rPr lang="en-US" dirty="0">
                <a:latin typeface="Garamond"/>
                <a:cs typeface="Garamond"/>
              </a:rPr>
              <a:t>Cache </a:t>
            </a:r>
          </a:p>
        </p:txBody>
      </p:sp>
      <p:sp>
        <p:nvSpPr>
          <p:cNvPr id="112" name="TextBox 111"/>
          <p:cNvSpPr txBox="1"/>
          <p:nvPr/>
        </p:nvSpPr>
        <p:spPr>
          <a:xfrm>
            <a:off x="7010400" y="3516868"/>
            <a:ext cx="762000" cy="369332"/>
          </a:xfrm>
          <a:prstGeom prst="rect">
            <a:avLst/>
          </a:prstGeom>
          <a:noFill/>
        </p:spPr>
        <p:txBody>
          <a:bodyPr wrap="square" rtlCol="0">
            <a:spAutoFit/>
          </a:bodyPr>
          <a:lstStyle/>
          <a:p>
            <a:r>
              <a:rPr lang="en-US" dirty="0">
                <a:latin typeface="Garamond"/>
                <a:cs typeface="Garamond"/>
              </a:rPr>
              <a:t>Cache </a:t>
            </a:r>
          </a:p>
        </p:txBody>
      </p:sp>
      <p:sp>
        <p:nvSpPr>
          <p:cNvPr id="47" name="Bent-Up Arrow 46"/>
          <p:cNvSpPr/>
          <p:nvPr/>
        </p:nvSpPr>
        <p:spPr>
          <a:xfrm>
            <a:off x="5486400" y="3581400"/>
            <a:ext cx="1295400" cy="1600200"/>
          </a:xfrm>
          <a:prstGeom prst="bentUpArrow">
            <a:avLst>
              <a:gd name="adj1" fmla="val 17280"/>
              <a:gd name="adj2" fmla="val 25000"/>
              <a:gd name="adj3" fmla="val 239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1752600" y="3246596"/>
            <a:ext cx="381000" cy="334804"/>
          </a:xfrm>
          <a:prstGeom prst="rect">
            <a:avLst/>
          </a:prstGeom>
          <a:solidFill>
            <a:srgbClr val="FF00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grpSp>
        <p:nvGrpSpPr>
          <p:cNvPr id="5" name="Group 54"/>
          <p:cNvGrpSpPr/>
          <p:nvPr/>
        </p:nvGrpSpPr>
        <p:grpSpPr>
          <a:xfrm>
            <a:off x="3276600" y="3046412"/>
            <a:ext cx="2438400" cy="382588"/>
            <a:chOff x="3276600" y="3276600"/>
            <a:chExt cx="2438400" cy="382588"/>
          </a:xfrm>
        </p:grpSpPr>
        <p:cxnSp>
          <p:nvCxnSpPr>
            <p:cNvPr id="51" name="Straight Connector 50"/>
            <p:cNvCxnSpPr/>
            <p:nvPr/>
          </p:nvCxnSpPr>
          <p:spPr>
            <a:xfrm>
              <a:off x="3276600" y="3657600"/>
              <a:ext cx="2438400" cy="1588"/>
            </a:xfrm>
            <a:prstGeom prst="line">
              <a:avLst/>
            </a:prstGeom>
            <a:ln w="63500">
              <a:solidFill>
                <a:schemeClr val="accent3">
                  <a:lumMod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3962400" y="3276600"/>
              <a:ext cx="1097063" cy="369332"/>
            </a:xfrm>
            <a:prstGeom prst="rect">
              <a:avLst/>
            </a:prstGeom>
            <a:noFill/>
          </p:spPr>
          <p:txBody>
            <a:bodyPr wrap="none" rtlCol="0">
              <a:spAutoFit/>
            </a:bodyPr>
            <a:lstStyle/>
            <a:p>
              <a:r>
                <a:rPr lang="en-US" dirty="0">
                  <a:latin typeface="Garamond"/>
                  <a:cs typeface="Garamond"/>
                </a:rPr>
                <a:t>Invalidate</a:t>
              </a:r>
            </a:p>
          </p:txBody>
        </p:sp>
      </p:grpSp>
      <p:sp>
        <p:nvSpPr>
          <p:cNvPr id="55" name="Down Arrow 54"/>
          <p:cNvSpPr/>
          <p:nvPr/>
        </p:nvSpPr>
        <p:spPr>
          <a:xfrm rot="18424928">
            <a:off x="2628638" y="3167050"/>
            <a:ext cx="605352" cy="2497485"/>
          </a:xfrm>
          <a:prstGeom prst="downArrow">
            <a:avLst>
              <a:gd name="adj1" fmla="val 47566"/>
              <a:gd name="adj2" fmla="val 5312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56" name="Rectangle 55"/>
          <p:cNvSpPr/>
          <p:nvPr/>
        </p:nvSpPr>
        <p:spPr>
          <a:xfrm>
            <a:off x="3962400" y="4922996"/>
            <a:ext cx="381000" cy="334804"/>
          </a:xfrm>
          <a:prstGeom prst="rect">
            <a:avLst/>
          </a:prstGeom>
          <a:solidFill>
            <a:srgbClr val="FF00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cxnSp>
        <p:nvCxnSpPr>
          <p:cNvPr id="58" name="Straight Connector 57"/>
          <p:cNvCxnSpPr/>
          <p:nvPr/>
        </p:nvCxnSpPr>
        <p:spPr>
          <a:xfrm rot="5400000">
            <a:off x="6896894" y="3009900"/>
            <a:ext cx="381000" cy="1588"/>
          </a:xfrm>
          <a:prstGeom prst="line">
            <a:avLst/>
          </a:prstGeom>
          <a:ln w="63500">
            <a:solidFill>
              <a:srgbClr val="0000FF"/>
            </a:solidFill>
            <a:tailEnd type="triangle"/>
          </a:ln>
        </p:spPr>
        <p:style>
          <a:lnRef idx="2">
            <a:schemeClr val="accent1"/>
          </a:lnRef>
          <a:fillRef idx="0">
            <a:schemeClr val="accent1"/>
          </a:fillRef>
          <a:effectRef idx="1">
            <a:schemeClr val="accent1"/>
          </a:effectRef>
          <a:fontRef idx="minor">
            <a:schemeClr val="tx1"/>
          </a:fontRef>
        </p:style>
      </p:cxnSp>
      <p:grpSp>
        <p:nvGrpSpPr>
          <p:cNvPr id="6" name="Group 42"/>
          <p:cNvGrpSpPr/>
          <p:nvPr/>
        </p:nvGrpSpPr>
        <p:grpSpPr>
          <a:xfrm>
            <a:off x="5715000" y="3200400"/>
            <a:ext cx="1524000" cy="334804"/>
            <a:chOff x="5715000" y="3505200"/>
            <a:chExt cx="1524000" cy="334804"/>
          </a:xfrm>
        </p:grpSpPr>
        <p:sp>
          <p:nvSpPr>
            <p:cNvPr id="60" name="Rectangle 59"/>
            <p:cNvSpPr/>
            <p:nvPr/>
          </p:nvSpPr>
          <p:spPr>
            <a:xfrm>
              <a:off x="6096000" y="3505200"/>
              <a:ext cx="381000" cy="334804"/>
            </a:xfrm>
            <a:prstGeom prst="rect">
              <a:avLst/>
            </a:prstGeom>
            <a:solidFill>
              <a:schemeClr val="tx2">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61" name="Rectangle 60"/>
            <p:cNvSpPr/>
            <p:nvPr/>
          </p:nvSpPr>
          <p:spPr>
            <a:xfrm>
              <a:off x="6477000" y="3505200"/>
              <a:ext cx="381000" cy="334804"/>
            </a:xfrm>
            <a:prstGeom prst="rect">
              <a:avLst/>
            </a:prstGeom>
            <a:solidFill>
              <a:schemeClr val="tx2">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62" name="Rectangle 61"/>
            <p:cNvSpPr/>
            <p:nvPr/>
          </p:nvSpPr>
          <p:spPr>
            <a:xfrm>
              <a:off x="6858000" y="3505200"/>
              <a:ext cx="381000" cy="334804"/>
            </a:xfrm>
            <a:prstGeom prst="rect">
              <a:avLst/>
            </a:prstGeom>
            <a:solidFill>
              <a:srgbClr val="0000FF"/>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63" name="Rectangle 62"/>
            <p:cNvSpPr/>
            <p:nvPr/>
          </p:nvSpPr>
          <p:spPr>
            <a:xfrm>
              <a:off x="5715000" y="3505200"/>
              <a:ext cx="381000" cy="334804"/>
            </a:xfrm>
            <a:prstGeom prst="rect">
              <a:avLst/>
            </a:prstGeom>
            <a:solidFill>
              <a:srgbClr val="FF00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grpSp>
      <p:sp>
        <p:nvSpPr>
          <p:cNvPr id="64" name="TextBox 63"/>
          <p:cNvSpPr txBox="1"/>
          <p:nvPr/>
        </p:nvSpPr>
        <p:spPr>
          <a:xfrm>
            <a:off x="1018647" y="5572780"/>
            <a:ext cx="7210953" cy="523220"/>
          </a:xfrm>
          <a:prstGeom prst="rect">
            <a:avLst/>
          </a:prstGeom>
          <a:noFill/>
        </p:spPr>
        <p:txBody>
          <a:bodyPr wrap="none" rtlCol="0">
            <a:spAutoFit/>
          </a:bodyPr>
          <a:lstStyle/>
          <a:p>
            <a:r>
              <a:rPr lang="en-US" sz="2800" b="1" dirty="0">
                <a:solidFill>
                  <a:srgbClr val="008000"/>
                </a:solidFill>
                <a:latin typeface="Garamond"/>
                <a:cs typeface="Garamond"/>
              </a:rPr>
              <a:t>Interleaved accesses cause cache invalidations</a:t>
            </a:r>
          </a:p>
        </p:txBody>
      </p:sp>
      <p:sp>
        <p:nvSpPr>
          <p:cNvPr id="65" name="TextBox 64"/>
          <p:cNvSpPr txBox="1"/>
          <p:nvPr/>
        </p:nvSpPr>
        <p:spPr>
          <a:xfrm>
            <a:off x="273760" y="4876800"/>
            <a:ext cx="2057023" cy="461665"/>
          </a:xfrm>
          <a:prstGeom prst="rect">
            <a:avLst/>
          </a:prstGeom>
          <a:noFill/>
        </p:spPr>
        <p:txBody>
          <a:bodyPr wrap="none" rtlCol="0">
            <a:spAutoFit/>
          </a:bodyPr>
          <a:lstStyle/>
          <a:p>
            <a:r>
              <a:rPr lang="en-US" sz="2400" b="1" dirty="0">
                <a:latin typeface="Garamond"/>
                <a:cs typeface="Garamond"/>
              </a:rPr>
              <a:t>Main Memory</a:t>
            </a:r>
          </a:p>
        </p:txBody>
      </p:sp>
      <p:sp>
        <p:nvSpPr>
          <p:cNvPr id="54" name="TextBox 53"/>
          <p:cNvSpPr txBox="1"/>
          <p:nvPr/>
        </p:nvSpPr>
        <p:spPr>
          <a:xfrm>
            <a:off x="1988903" y="1600200"/>
            <a:ext cx="1146468" cy="523220"/>
          </a:xfrm>
          <a:prstGeom prst="rect">
            <a:avLst/>
          </a:prstGeom>
          <a:noFill/>
        </p:spPr>
        <p:txBody>
          <a:bodyPr wrap="none" rtlCol="0">
            <a:spAutoFit/>
          </a:bodyPr>
          <a:lstStyle/>
          <a:p>
            <a:r>
              <a:rPr lang="en-US" sz="2800" b="1" dirty="0">
                <a:latin typeface="Garamond"/>
                <a:cs typeface="Garamond"/>
              </a:rPr>
              <a:t>Core 1</a:t>
            </a:r>
          </a:p>
        </p:txBody>
      </p:sp>
      <p:sp>
        <p:nvSpPr>
          <p:cNvPr id="57" name="TextBox 56"/>
          <p:cNvSpPr txBox="1"/>
          <p:nvPr/>
        </p:nvSpPr>
        <p:spPr>
          <a:xfrm>
            <a:off x="5943600" y="1534180"/>
            <a:ext cx="1168259" cy="523220"/>
          </a:xfrm>
          <a:prstGeom prst="rect">
            <a:avLst/>
          </a:prstGeom>
          <a:noFill/>
        </p:spPr>
        <p:txBody>
          <a:bodyPr wrap="none" rtlCol="0">
            <a:spAutoFit/>
          </a:bodyPr>
          <a:lstStyle/>
          <a:p>
            <a:r>
              <a:rPr lang="en-US" sz="2800" b="1" dirty="0">
                <a:latin typeface="Garamond"/>
                <a:cs typeface="Garamond"/>
              </a:rPr>
              <a:t>Core 2</a:t>
            </a:r>
          </a:p>
        </p:txBody>
      </p:sp>
      <p:sp>
        <p:nvSpPr>
          <p:cNvPr id="53" name="Title 4"/>
          <p:cNvSpPr txBox="1">
            <a:spLocks/>
          </p:cNvSpPr>
          <p:nvPr/>
        </p:nvSpPr>
        <p:spPr>
          <a:xfrm>
            <a:off x="0" y="0"/>
            <a:ext cx="9144000" cy="1143000"/>
          </a:xfrm>
          <a:prstGeom prst="rect">
            <a:avLst/>
          </a:prstGeom>
        </p:spPr>
        <p:txBody>
          <a:bodyPr vert="horz" lIns="91440" tIns="45720" rIns="91440" bIns="45720" rtlCol="0" anchor="ctr">
            <a:normAutofit fontScale="90000"/>
          </a:bodyPr>
          <a:lstStyle/>
          <a:p>
            <a:pPr lvl="0" algn="ctr" defTabSz="457200">
              <a:spcBef>
                <a:spcPct val="0"/>
              </a:spcBef>
              <a:defRPr/>
            </a:pPr>
            <a:r>
              <a:rPr lang="en-US" sz="4400" dirty="0">
                <a:latin typeface="Garamond"/>
                <a:cs typeface="Garamond"/>
              </a:rPr>
              <a:t>False Sharing Causes Performance Problems</a:t>
            </a:r>
            <a:endParaRPr kumimoji="0" lang="en-US" sz="4400" b="0" i="0" u="none" strike="noStrike" kern="1200" cap="none" spc="0" normalizeH="0" baseline="0" noProof="0" dirty="0">
              <a:ln>
                <a:noFill/>
              </a:ln>
              <a:solidFill>
                <a:schemeClr val="tx1"/>
              </a:solidFill>
              <a:effectLst/>
              <a:uLnTx/>
              <a:uFillTx/>
              <a:latin typeface="Garamond"/>
              <a:ea typeface="+mj-ea"/>
              <a:cs typeface="Garamond"/>
            </a:endParaRPr>
          </a:p>
        </p:txBody>
      </p:sp>
    </p:spTree>
    <p:extLst>
      <p:ext uri="{BB962C8B-B14F-4D97-AF65-F5344CB8AC3E}">
        <p14:creationId xmlns:p14="http://schemas.microsoft.com/office/powerpoint/2010/main" val="395715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subTnLst>
                                    <p:set>
                                      <p:cBhvr override="childStyle">
                                        <p:cTn dur="1" fill="hold" display="0" masterRel="nextClick" afterEffect="1"/>
                                        <p:tgtEl>
                                          <p:spTgt spid="58"/>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par>
                                <p:cTn id="23" presetID="1" presetClass="exit" presetSubtype="0" fill="hold" nodeType="withEffect">
                                  <p:stCondLst>
                                    <p:cond delay="0"/>
                                  </p:stCondLst>
                                  <p:childTnLst>
                                    <p:set>
                                      <p:cBhvr>
                                        <p:cTn id="24" dur="1" fill="hold">
                                          <p:stCondLst>
                                            <p:cond delay="0"/>
                                          </p:stCondLst>
                                        </p:cTn>
                                        <p:tgtEl>
                                          <p:spTgt spid="2"/>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55" grpId="0" animBg="1"/>
      <p:bldP spid="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228600" y="152400"/>
            <a:ext cx="8915400" cy="1066800"/>
          </a:xfrm>
        </p:spPr>
        <p:txBody>
          <a:bodyPr/>
          <a:lstStyle/>
          <a:p>
            <a:r>
              <a:rPr lang="en-US" altLang="en-US">
                <a:ea typeface="ＭＳ Ｐゴシック" charset="-128"/>
              </a:rPr>
              <a:t>Memory Ordering in a Dataflow Processor</a:t>
            </a:r>
          </a:p>
        </p:txBody>
      </p:sp>
      <p:sp>
        <p:nvSpPr>
          <p:cNvPr id="3" name="Content Placeholder 2"/>
          <p:cNvSpPr>
            <a:spLocks noGrp="1"/>
          </p:cNvSpPr>
          <p:nvPr>
            <p:ph idx="1"/>
          </p:nvPr>
        </p:nvSpPr>
        <p:spPr>
          <a:xfrm>
            <a:off x="76200" y="1371600"/>
            <a:ext cx="9067800" cy="5194300"/>
          </a:xfrm>
        </p:spPr>
        <p:txBody>
          <a:bodyPr/>
          <a:lstStyle/>
          <a:p>
            <a:r>
              <a:rPr lang="en-US" altLang="en-US" dirty="0">
                <a:ea typeface="ＭＳ Ｐゴシック" charset="-128"/>
              </a:rPr>
              <a:t>A memory operation executes when its operands are ready</a:t>
            </a:r>
          </a:p>
          <a:p>
            <a:endParaRPr lang="en-US" altLang="en-US" dirty="0">
              <a:ea typeface="ＭＳ Ｐゴシック" charset="-128"/>
            </a:endParaRPr>
          </a:p>
          <a:p>
            <a:r>
              <a:rPr lang="en-US" altLang="en-US" dirty="0">
                <a:solidFill>
                  <a:srgbClr val="0432FF"/>
                </a:solidFill>
                <a:ea typeface="ＭＳ Ｐゴシック" charset="-128"/>
              </a:rPr>
              <a:t>Ordering specified only by data dependencies</a:t>
            </a:r>
          </a:p>
          <a:p>
            <a:endParaRPr lang="en-US" altLang="en-US" dirty="0">
              <a:ea typeface="ＭＳ Ｐゴシック" charset="-128"/>
            </a:endParaRPr>
          </a:p>
          <a:p>
            <a:r>
              <a:rPr lang="en-US" altLang="en-US" dirty="0">
                <a:ea typeface="ＭＳ Ｐゴシック" charset="-128"/>
              </a:rPr>
              <a:t>Two operations can be executed and retired in any order if they have no dependency</a:t>
            </a:r>
          </a:p>
          <a:p>
            <a:endParaRPr lang="en-US" altLang="en-US" dirty="0">
              <a:ea typeface="ＭＳ Ｐゴシック" charset="-128"/>
            </a:endParaRPr>
          </a:p>
          <a:p>
            <a:r>
              <a:rPr lang="en-US" altLang="en-US" dirty="0">
                <a:ea typeface="ＭＳ Ｐゴシック" charset="-128"/>
              </a:rPr>
              <a:t>Advantage: Lots of parallelism </a:t>
            </a:r>
            <a:r>
              <a:rPr lang="en-US" altLang="en-US" dirty="0">
                <a:ea typeface="ＭＳ Ｐゴシック" charset="-128"/>
                <a:sym typeface="Wingdings" charset="2"/>
              </a:rPr>
              <a:t> high performance</a:t>
            </a:r>
            <a:endParaRPr lang="en-US" altLang="en-US" dirty="0">
              <a:ea typeface="ＭＳ Ｐゴシック" charset="-128"/>
            </a:endParaRPr>
          </a:p>
          <a:p>
            <a:r>
              <a:rPr lang="en-US" altLang="en-US" dirty="0">
                <a:ea typeface="ＭＳ Ｐゴシック" charset="-128"/>
              </a:rPr>
              <a:t>Disadvantage: No precise state (or ordering) semantics</a:t>
            </a:r>
          </a:p>
          <a:p>
            <a:pPr lvl="1"/>
            <a:r>
              <a:rPr lang="en-US" altLang="en-US" dirty="0">
                <a:ea typeface="ＭＳ Ｐゴシック" charset="-128"/>
              </a:rPr>
              <a:t>Precise state is very hard to maintain (</a:t>
            </a:r>
            <a:r>
              <a:rPr lang="en-US" altLang="en-US" dirty="0">
                <a:ea typeface="ＭＳ Ｐゴシック" charset="-128"/>
                <a:sym typeface="Wingdings"/>
              </a:rPr>
              <a:t>No specified order)  Very hard to debug</a:t>
            </a:r>
            <a:endParaRPr lang="en-US" altLang="en-US" dirty="0">
              <a:ea typeface="ＭＳ Ｐゴシック" charset="-128"/>
            </a:endParaRPr>
          </a:p>
          <a:p>
            <a:pPr lvl="1"/>
            <a:r>
              <a:rPr lang="en-US" altLang="en-US" dirty="0">
                <a:ea typeface="ＭＳ Ｐゴシック" charset="-128"/>
              </a:rPr>
              <a:t>Order can change across runs of the same program          </a:t>
            </a:r>
            <a:r>
              <a:rPr lang="en-US" altLang="en-US" dirty="0">
                <a:ea typeface="ＭＳ Ｐゴシック" charset="-128"/>
                <a:sym typeface="Wingdings" charset="2"/>
              </a:rPr>
              <a:t> Very hard to debug</a:t>
            </a:r>
            <a:endParaRPr lang="en-US" altLang="en-US" dirty="0">
              <a:ea typeface="ＭＳ Ｐゴシック" charset="-128"/>
            </a:endParaRPr>
          </a:p>
          <a:p>
            <a:endParaRPr lang="en-US" altLang="en-US" dirty="0">
              <a:ea typeface="ＭＳ Ｐゴシック" charset="-128"/>
            </a:endParaRPr>
          </a:p>
          <a:p>
            <a:endParaRPr lang="en-US" altLang="en-US" dirty="0">
              <a:ea typeface="ＭＳ Ｐゴシック" charset="-128"/>
            </a:endParaRPr>
          </a:p>
        </p:txBody>
      </p:sp>
    </p:spTree>
    <p:extLst>
      <p:ext uri="{BB962C8B-B14F-4D97-AF65-F5344CB8AC3E}">
        <p14:creationId xmlns:p14="http://schemas.microsoft.com/office/powerpoint/2010/main" val="3746831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50386</TotalTime>
  <Words>4950</Words>
  <Application>Microsoft Office PowerPoint</Application>
  <PresentationFormat>On-screen Show (4:3)</PresentationFormat>
  <Paragraphs>712</Paragraphs>
  <Slides>83</Slides>
  <Notes>22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83</vt:i4>
      </vt:variant>
    </vt:vector>
  </HeadingPairs>
  <TitlesOfParts>
    <vt:vector size="95" baseType="lpstr">
      <vt:lpstr>ＭＳ Ｐゴシック</vt:lpstr>
      <vt:lpstr>Arial</vt:lpstr>
      <vt:lpstr>Calibri</vt:lpstr>
      <vt:lpstr>Courier</vt:lpstr>
      <vt:lpstr>Courier New</vt:lpstr>
      <vt:lpstr>Garamond</vt:lpstr>
      <vt:lpstr>Helvetica</vt:lpstr>
      <vt:lpstr>Tahoma</vt:lpstr>
      <vt:lpstr>Tahoma (Body)</vt:lpstr>
      <vt:lpstr>Times New Roman</vt:lpstr>
      <vt:lpstr>Wingdings</vt:lpstr>
      <vt:lpstr>Office 主题</vt:lpstr>
      <vt:lpstr>PowerPoint Presentation</vt:lpstr>
      <vt:lpstr>Memory Ordering in Multiprocessors</vt:lpstr>
      <vt:lpstr>Recall: Difficulty in Parallel Programming</vt:lpstr>
      <vt:lpstr>Performance vs. Correctness</vt:lpstr>
      <vt:lpstr>More on Performance vs. Correctness</vt:lpstr>
      <vt:lpstr>Memory Consistency vs. Cache Coherence</vt:lpstr>
      <vt:lpstr>Ordering of Operations</vt:lpstr>
      <vt:lpstr>Memory Ordering in a Single Processor</vt:lpstr>
      <vt:lpstr>Memory Ordering in a Dataflow Processor</vt:lpstr>
      <vt:lpstr>Memory Ordering in a MIMD Processor</vt:lpstr>
      <vt:lpstr>Why Does This Even Matter?</vt:lpstr>
      <vt:lpstr>Protecting Shared Data</vt:lpstr>
      <vt:lpstr>Supporting Mutual Exclusion</vt:lpstr>
      <vt:lpstr>Protecting Shared Data</vt:lpstr>
      <vt:lpstr>A Critical Question</vt:lpstr>
      <vt:lpstr>Incorrect Result: Both Processors in Critical Section</vt:lpstr>
      <vt:lpstr>What Happened?  Let’s Examine Each Processor’s View</vt:lpstr>
      <vt:lpstr>PowerPoint Presentation</vt:lpstr>
      <vt:lpstr>The Problem</vt:lpstr>
      <vt:lpstr>How Can We Solve The Problem?</vt:lpstr>
      <vt:lpstr>Sequential Consistency</vt:lpstr>
      <vt:lpstr>Programmer’s Abstraction</vt:lpstr>
      <vt:lpstr>Sequentially Consistent Operation Orders</vt:lpstr>
      <vt:lpstr>Consequences of Sequential Consistency</vt:lpstr>
      <vt:lpstr>Issues with Sequential Consistency?</vt:lpstr>
      <vt:lpstr>Issues with Sequential Consistency?</vt:lpstr>
      <vt:lpstr>Weaker Memory Consistency</vt:lpstr>
      <vt:lpstr>Examples of Weak Consistency Models</vt:lpstr>
      <vt:lpstr>Examples of Weak Consistency Models</vt:lpstr>
      <vt:lpstr>Examples of Weak Consistency Models</vt:lpstr>
      <vt:lpstr>Tradeoffs: Weaker Consistency</vt:lpstr>
      <vt:lpstr>Example Question I </vt:lpstr>
      <vt:lpstr>Example Question I (Continued)</vt:lpstr>
      <vt:lpstr>Example Question I - Answer</vt:lpstr>
      <vt:lpstr>Example Question I - Answer</vt:lpstr>
      <vt:lpstr>Example Question I - Answer</vt:lpstr>
      <vt:lpstr>Example Question II </vt:lpstr>
      <vt:lpstr>Example Question II (Continued)</vt:lpstr>
      <vt:lpstr>Example Question II-Answers </vt:lpstr>
      <vt:lpstr>Example Question II-Answers </vt:lpstr>
      <vt:lpstr>Example Question II-Answers </vt:lpstr>
      <vt:lpstr>Participation quiz-3:</vt:lpstr>
      <vt:lpstr>Cache Coherence</vt:lpstr>
      <vt:lpstr>Shared Memory Model</vt:lpstr>
      <vt:lpstr>Cache Coherence </vt:lpstr>
      <vt:lpstr>The Cache Coherence Problem</vt:lpstr>
      <vt:lpstr>The Cache Coherence Problem</vt:lpstr>
      <vt:lpstr>The Cache Coherence Problem</vt:lpstr>
      <vt:lpstr>The Cache Coherence Problem</vt:lpstr>
      <vt:lpstr>Cache Coherence: Whose Responsibility?</vt:lpstr>
      <vt:lpstr>A Very Simple Coherence Scheme</vt:lpstr>
      <vt:lpstr>Trade-off on Providing Coherence</vt:lpstr>
      <vt:lpstr>(Non-)Solutions to Cache Coherence</vt:lpstr>
      <vt:lpstr>Maintaining Coherence</vt:lpstr>
      <vt:lpstr>Hardware Cache Coherence</vt:lpstr>
      <vt:lpstr>Coherence: Update vs. Invalidate</vt:lpstr>
      <vt:lpstr>Coherence: Update vs. Invalidate (II)</vt:lpstr>
      <vt:lpstr>Update vs. Invalidate Tradeoffs</vt:lpstr>
      <vt:lpstr>Two Cache Coherence Methods </vt:lpstr>
      <vt:lpstr>Snoopy Cache Coherence</vt:lpstr>
      <vt:lpstr>Snoopy Cache Coherence</vt:lpstr>
      <vt:lpstr>PowerPoint Presentation</vt:lpstr>
      <vt:lpstr>A Simple Snoopy Cache Coherence Protocol</vt:lpstr>
      <vt:lpstr>A More Sophisticated Protocol: MSI</vt:lpstr>
      <vt:lpstr>MSI State Machine</vt:lpstr>
      <vt:lpstr>The Problem with MSI</vt:lpstr>
      <vt:lpstr>The Solution: MESI</vt:lpstr>
      <vt:lpstr>PowerPoint Presentation</vt:lpstr>
      <vt:lpstr>PowerPoint Presentation</vt:lpstr>
      <vt:lpstr>MESI State Machine</vt:lpstr>
      <vt:lpstr>The Problem with MESI</vt:lpstr>
      <vt:lpstr>Improving on MESI</vt:lpstr>
      <vt:lpstr>Participation quiz-4:</vt:lpstr>
      <vt:lpstr>Directory Based  Cache Coherence</vt:lpstr>
      <vt:lpstr>Directory Based Coherence</vt:lpstr>
      <vt:lpstr>Directory Based Coherence Example (I)</vt:lpstr>
      <vt:lpstr>Directory Based Coherence Example (I)</vt:lpstr>
      <vt:lpstr>Snoopy Cache vs. Directory Coherence</vt:lpstr>
      <vt:lpstr>False Sharing</vt:lpstr>
      <vt:lpstr>Parallelism: Expectation is awesome</vt:lpstr>
      <vt:lpstr>Reality is awful</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18-741  Advanced Computer Architecture Lecture 1: Intro and Basics</dc:title>
  <dc:creator>Onur Mutlu</dc:creator>
  <cp:lastModifiedBy>Ismet Dagli</cp:lastModifiedBy>
  <cp:revision>980</cp:revision>
  <cp:lastPrinted>2012-02-06T05:16:11Z</cp:lastPrinted>
  <dcterms:created xsi:type="dcterms:W3CDTF">2010-09-08T00:51:32Z</dcterms:created>
  <dcterms:modified xsi:type="dcterms:W3CDTF">2024-04-22T21:54:02Z</dcterms:modified>
</cp:coreProperties>
</file>